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324" r:id="rId2"/>
    <p:sldId id="683" r:id="rId3"/>
    <p:sldId id="684" r:id="rId4"/>
    <p:sldId id="685" r:id="rId5"/>
    <p:sldId id="682" r:id="rId6"/>
    <p:sldId id="256" r:id="rId7"/>
    <p:sldId id="681" r:id="rId8"/>
    <p:sldId id="581" r:id="rId9"/>
    <p:sldId id="307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78"/>
    <p:restoredTop sz="93732"/>
  </p:normalViewPr>
  <p:slideViewPr>
    <p:cSldViewPr snapToGrid="0" snapToObjects="1">
      <p:cViewPr varScale="1">
        <p:scale>
          <a:sx n="115" d="100"/>
          <a:sy n="115" d="100"/>
        </p:scale>
        <p:origin x="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E8DA4-6DFC-A94D-9F63-74FB26EE198E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06468-346F-C94C-AC26-4A5DFD9B01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109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hiiviviki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5281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F8C27-00DC-5242-B5FA-7B8EEC8D1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2F5B72-FCDA-994E-A7DA-D4C9796C4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1CD5C1-4B06-AC45-8246-6CBFB4219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84F8D-CC53-E640-9A07-52C177316D13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ADCB60-F964-2146-A047-C0A15DFC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AB6BFB-0E05-7245-8D77-3E3271785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0A55-E964-5846-A3F5-806A030E3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0264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C4A1CF-70E9-CB4C-8EE8-EA2302AA6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95EF736-B9C4-D54E-B006-2F1757402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F48E1F-C560-A146-8F9A-CF0159FAB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84F8D-CC53-E640-9A07-52C177316D13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52E0A6-269F-E54A-9777-05598F88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BFA0DE-ECD3-9843-BD2C-2B920185F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0A55-E964-5846-A3F5-806A030E3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3798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CB8485-DD1D-2E43-BD9C-3A771D4FAF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7BDF646-609A-3E4C-89B7-5F8A8FF71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6F9C74-5BEC-1D40-A7E6-259E69659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84F8D-CC53-E640-9A07-52C177316D13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F7052A-64CA-C74F-A6B8-1F555A5DE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E70799-F161-C041-837A-1B6AB006A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0A55-E964-5846-A3F5-806A030E3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889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пасибо_за_внима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626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EFEDCA-A28A-8545-8976-BC6D899E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82161A-D483-7C4A-B721-5A6E83BED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CBB8C2-6C3E-644C-9264-280A311E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84F8D-CC53-E640-9A07-52C177316D13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B7A257-B91E-0D49-96A7-D81309D03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4E4712-E9DA-3148-99A8-DD02B91E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0A55-E964-5846-A3F5-806A030E3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4160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ED5D24-62B1-104E-A04A-5019335A0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38C0D5D-29C7-124F-8595-084F813EA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0DFCEE-C4E0-FD41-9E98-FB9BCD813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84F8D-CC53-E640-9A07-52C177316D13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A7AAD1-9312-FE4B-AA85-9FBD99CA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5FB86A-272C-A54D-983E-C463C8D5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0A55-E964-5846-A3F5-806A030E3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557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0F84A-68DA-B143-A072-93B080530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AF3CAC-464E-C847-AAB3-752107FE85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0F95E4D-B39D-EF46-BCCA-C5470E52F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8A8947-0D84-8A47-9B7D-F44B048D9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84F8D-CC53-E640-9A07-52C177316D13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690252F-343F-0C41-869F-7763FC133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92E143-A200-3A47-825D-B8A4AAC6E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0A55-E964-5846-A3F5-806A030E3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7863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6972E5-3B51-9848-8559-FB4EBB8B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8F7FEF-426E-844D-A804-9D2016C4A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785B78C-F052-4F45-87F5-2B46DBEFE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D717E11-C4A4-F948-8299-87386B9DA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6D4C37-B2C0-F04D-98FE-7785C6C7EC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0AC80F2-2147-3547-B8DE-08F35079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84F8D-CC53-E640-9A07-52C177316D13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E99FCE8-818A-4A4E-B232-734FEECC5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3540B0-79CB-9F49-9FBF-20344E531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0A55-E964-5846-A3F5-806A030E3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497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2039EE-3F21-594A-9EB5-F2E410AE7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8CABB1B-64A5-0E4C-B2B6-4540173FD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84F8D-CC53-E640-9A07-52C177316D13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417EA9-A503-3F43-8B0E-F7BE83A2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FA6DC92-D010-8349-9F04-7F11D857D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0A55-E964-5846-A3F5-806A030E3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291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92BFE30-97FB-0541-ADAD-EE200050F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84F8D-CC53-E640-9A07-52C177316D13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E772575-5C1C-5E49-8AC7-7C09AFB37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F702B3-1165-3448-A67E-A5CC1BFC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0A55-E964-5846-A3F5-806A030E3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7315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6520DF-AF41-E647-8A1F-CE7BB9EC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F584DB-1324-BA4B-84F4-62208659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1E70868-4B7D-CC4E-A276-8F3A2C8B3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A074EAA-4EBF-894A-8F08-5CF2F66B5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84F8D-CC53-E640-9A07-52C177316D13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6AFBFF-23F5-3A47-8962-C14B1181D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088B40-ED1D-7F49-BAE7-4FA06B5F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0A55-E964-5846-A3F5-806A030E3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576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6409B6-C2EC-E541-BA64-697134904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DE80CF0-9C89-7149-A74D-5E9273DF46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C26BD70-2DFF-BA43-862A-B0E1B902CB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9B0F54-4E51-BB41-9D6E-5D87258B0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84F8D-CC53-E640-9A07-52C177316D13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042302-ECF2-9444-B7C8-3283C1EDE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4E08692-D391-0F4A-88A7-3FE753FA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0A55-E964-5846-A3F5-806A030E3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264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012F65-994C-FA4B-AEA2-852E669EC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CF45F0-CBF2-B14A-837D-8AF7EEF02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885782-4D8F-8E46-AFE0-D578355633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84F8D-CC53-E640-9A07-52C177316D13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A6054C-351C-E144-9E88-AFFD2BAC6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FDD838-6A97-3340-9C89-1FDC368DB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30A55-E964-5846-A3F5-806A030E3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79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cmu.spbstu.ru/article/mmisu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13" Type="http://schemas.openxmlformats.org/officeDocument/2006/relationships/image" Target="NULL"/><Relationship Id="rId18" Type="http://schemas.openxmlformats.org/officeDocument/2006/relationships/image" Target="../media/image62.png"/><Relationship Id="rId3" Type="http://schemas.openxmlformats.org/officeDocument/2006/relationships/image" Target="../media/image24.jpeg"/><Relationship Id="rId7" Type="http://schemas.openxmlformats.org/officeDocument/2006/relationships/image" Target="../media/image28.tiff"/><Relationship Id="rId12" Type="http://schemas.openxmlformats.org/officeDocument/2006/relationships/image" Target="NULL"/><Relationship Id="rId17" Type="http://schemas.openxmlformats.org/officeDocument/2006/relationships/image" Target="../media/image61.png"/><Relationship Id="rId2" Type="http://schemas.openxmlformats.org/officeDocument/2006/relationships/image" Target="../media/image23.png"/><Relationship Id="rId16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tiff"/><Relationship Id="rId15" Type="http://schemas.openxmlformats.org/officeDocument/2006/relationships/image" Target="NULL"/><Relationship Id="rId4" Type="http://schemas.openxmlformats.org/officeDocument/2006/relationships/image" Target="../media/image25.png"/><Relationship Id="rId9" Type="http://schemas.openxmlformats.org/officeDocument/2006/relationships/image" Target="../media/image30.tiff"/><Relationship Id="rId1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9.jpeg"/><Relationship Id="rId7" Type="http://schemas.openxmlformats.org/officeDocument/2006/relationships/image" Target="../media/image51.jpeg"/><Relationship Id="rId12" Type="http://schemas.openxmlformats.org/officeDocument/2006/relationships/image" Target="../media/image56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5.png"/><Relationship Id="rId5" Type="http://schemas.openxmlformats.org/officeDocument/2006/relationships/image" Target="../media/image21.tiff"/><Relationship Id="rId10" Type="http://schemas.openxmlformats.org/officeDocument/2006/relationships/image" Target="../media/image54.png"/><Relationship Id="rId4" Type="http://schemas.openxmlformats.org/officeDocument/2006/relationships/image" Target="../media/image50.jpeg"/><Relationship Id="rId9" Type="http://schemas.openxmlformats.org/officeDocument/2006/relationships/image" Target="../media/image53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9">
            <a:extLst>
              <a:ext uri="{FF2B5EF4-FFF2-40B4-BE49-F238E27FC236}">
                <a16:creationId xmlns:a16="http://schemas.microsoft.com/office/drawing/2014/main" id="{08236DEB-56FC-3C43-242E-C9D1FACECEF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209" y="3863241"/>
            <a:ext cx="2629591" cy="1436786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B3EB-C589-314F-BBE8-5A42F2EA3755}" type="slidenum">
              <a:rPr lang="ru-RU" smtClean="0"/>
              <a:pPr/>
              <a:t>1</a:t>
            </a:fld>
            <a:endParaRPr lang="ru-RU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470303C-6235-5340-A5D5-15141C0E5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81" y="215753"/>
            <a:ext cx="2804082" cy="80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76FAB1-1106-9858-7FD4-DD833A60FD94}"/>
              </a:ext>
            </a:extLst>
          </p:cNvPr>
          <p:cNvSpPr txBox="1"/>
          <p:nvPr/>
        </p:nvSpPr>
        <p:spPr>
          <a:xfrm>
            <a:off x="1025498" y="1608515"/>
            <a:ext cx="7185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НТК «Математическое моделирование и интеллектуальные системы управления</a:t>
            </a:r>
          </a:p>
        </p:txBody>
      </p:sp>
      <p:pic>
        <p:nvPicPr>
          <p:cNvPr id="3" name="Picture 1" descr="page1image22880704">
            <a:extLst>
              <a:ext uri="{FF2B5EF4-FFF2-40B4-BE49-F238E27FC236}">
                <a16:creationId xmlns:a16="http://schemas.microsoft.com/office/drawing/2014/main" id="{5AFFA9FE-DE01-CCBF-79F9-1B07B2DCA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0844" y="136525"/>
            <a:ext cx="1025912" cy="91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Integrations">
            <a:extLst>
              <a:ext uri="{FF2B5EF4-FFF2-40B4-BE49-F238E27FC236}">
                <a16:creationId xmlns:a16="http://schemas.microsoft.com/office/drawing/2014/main" id="{B71C4022-D5CC-EB4A-EF90-0E60D9DD9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966911"/>
            <a:ext cx="2309553" cy="1273200"/>
          </a:xfrm>
          <a:prstGeom prst="rect">
            <a:avLst/>
          </a:prstGeom>
          <a:noFill/>
          <a:effectLst>
            <a:softEdge rad="254824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BC51883-62A5-E9A7-FC5E-A64D981B3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3C725-B723-8C97-8581-ABA22CD3977A}"/>
              </a:ext>
            </a:extLst>
          </p:cNvPr>
          <p:cNvSpPr txBox="1"/>
          <p:nvPr/>
        </p:nvSpPr>
        <p:spPr>
          <a:xfrm>
            <a:off x="2470379" y="4139103"/>
            <a:ext cx="4295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055FAC"/>
                </a:solidFill>
                <a:effectLst/>
                <a:latin typeface="PT Sans" panose="020B0503020203020204" pitchFamily="34" charset="0"/>
                <a:ea typeface="Times New Roman" panose="02020603050405020304" pitchFamily="18" charset="0"/>
              </a:rPr>
              <a:t> </a:t>
            </a:r>
            <a:r>
              <a:rPr lang="ru-RU" sz="1800" b="1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https://ncmu.spbstu.ru/article/mmisu</a:t>
            </a:r>
            <a:endParaRPr lang="ru-RU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55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DF5ABA-21EA-9C63-A3E3-698A27AE567B}"/>
              </a:ext>
            </a:extLst>
          </p:cNvPr>
          <p:cNvSpPr txBox="1"/>
          <p:nvPr/>
        </p:nvSpPr>
        <p:spPr>
          <a:xfrm>
            <a:off x="73666" y="31564"/>
            <a:ext cx="2918916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softEdge rad="56446"/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Миссия: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799CD3-07E6-52B8-10CD-20BF950F88D7}"/>
              </a:ext>
            </a:extLst>
          </p:cNvPr>
          <p:cNvSpPr txBox="1"/>
          <p:nvPr/>
        </p:nvSpPr>
        <p:spPr>
          <a:xfrm>
            <a:off x="73666" y="1939778"/>
            <a:ext cx="2918916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softEdge rad="56446"/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Тематика: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12F4A3-A5F0-4D33-CC6D-835FB982A85F}"/>
              </a:ext>
            </a:extLst>
          </p:cNvPr>
          <p:cNvSpPr txBox="1"/>
          <p:nvPr/>
        </p:nvSpPr>
        <p:spPr>
          <a:xfrm>
            <a:off x="743415" y="616339"/>
            <a:ext cx="9393381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56446"/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sz="20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Консолидация и координация усилий ведущих ученых и научных школ Санкт-Петербургского Политехнического Университета (</a:t>
            </a:r>
            <a:r>
              <a:rPr lang="ru-RU" sz="2000" b="1" i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СПбПУ</a:t>
            </a:r>
            <a:r>
              <a:rPr lang="ru-RU" sz="20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в области современной теории и практики математического моделирования и систем управления.</a:t>
            </a:r>
            <a:endParaRPr lang="ru-RU" sz="2000" b="1" i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5CE0F-27A1-F911-89BC-9A3C8FED825F}"/>
              </a:ext>
            </a:extLst>
          </p:cNvPr>
          <p:cNvSpPr txBox="1"/>
          <p:nvPr/>
        </p:nvSpPr>
        <p:spPr>
          <a:xfrm>
            <a:off x="73666" y="2548342"/>
            <a:ext cx="9652055" cy="42780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56446"/>
          </a:effectLst>
        </p:spPr>
        <p:txBody>
          <a:bodyPr wrap="square" rtlCol="0">
            <a:spAutoFit/>
          </a:bodyPr>
          <a:lstStyle/>
          <a:p>
            <a:pPr marL="342900" lvl="0" indent="-342900">
              <a:buFont typeface="Symbol" pitchFamily="2" charset="2"/>
              <a:buChar char=""/>
            </a:pPr>
            <a:r>
              <a:rPr lang="ru-RU" sz="1800" b="1" i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Научно-исследовательские и опытно-конструкторские работы в области фундаментальной теории математического моделирования, высокопроизводительных вычислений, теории управления структурно сложными физическими объектами, процессами и явлениями с применением новейших достижений вычислительной математики, кибернетики, теории искусственного интеллекта;</a:t>
            </a:r>
            <a:endParaRPr lang="ru-RU" sz="1800" b="1" i="1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ru-RU" sz="1800" b="1" i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Инженерные разработки, проектирование и внедрение инновационных методов и технологий числового моделирования,  идентификации объектов и алгоритмизации стратегий управления для научного эксперимента и промышленного внедрения;</a:t>
            </a:r>
            <a:endParaRPr lang="ru-RU" sz="1800" b="1" i="1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ru-RU" sz="1800" b="1" i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и реализация образовательных программ профессиональной подготовки и переподготовки специалистов высшего уровня по профильной тематике.</a:t>
            </a:r>
          </a:p>
          <a:p>
            <a:pPr marL="342900" indent="-342900">
              <a:buFont typeface="Symbol" pitchFamily="2" charset="2"/>
              <a:buChar char=""/>
            </a:pPr>
            <a:r>
              <a:rPr lang="ru-RU" sz="1800" b="1" i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Организация и проведение научных конференций и профессионально ориентированных рабочих семинаров, консультаций по актуальным направлениям  современной теории искусственного интеллекта и интеллектуальных систем управления, математического моделирования, промышленного интернета вещей;</a:t>
            </a:r>
            <a:endParaRPr lang="ru-RU" sz="1800" b="1" i="1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ru-RU" sz="2000" b="1" i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1" descr="page1image22880704">
            <a:extLst>
              <a:ext uri="{FF2B5EF4-FFF2-40B4-BE49-F238E27FC236}">
                <a16:creationId xmlns:a16="http://schemas.microsoft.com/office/drawing/2014/main" id="{C37DB483-1820-C390-1E56-B08B19D16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818" y="215753"/>
            <a:ext cx="893601" cy="80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439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1AA0DE-E4A3-35D2-F5D8-AC644350F114}"/>
              </a:ext>
            </a:extLst>
          </p:cNvPr>
          <p:cNvSpPr txBox="1"/>
          <p:nvPr/>
        </p:nvSpPr>
        <p:spPr>
          <a:xfrm>
            <a:off x="1305706" y="260115"/>
            <a:ext cx="807247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softEdge rad="56446"/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Научные лаборатории НТК </a:t>
            </a:r>
            <a:r>
              <a:rPr lang="ru-RU" sz="32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ММиИСУ</a:t>
            </a:r>
            <a:r>
              <a:rPr lang="ru-RU" sz="3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07DE-3AA3-0625-60BF-55BCF5BA630F}"/>
              </a:ext>
            </a:extLst>
          </p:cNvPr>
          <p:cNvSpPr txBox="1"/>
          <p:nvPr/>
        </p:nvSpPr>
        <p:spPr>
          <a:xfrm>
            <a:off x="257491" y="3704196"/>
            <a:ext cx="5351573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56446"/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sz="2000" b="1" i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Лаборатория </a:t>
            </a:r>
            <a:r>
              <a:rPr lang="ru-RU" sz="20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«Интеллектуальные системы управления».</a:t>
            </a:r>
            <a:endParaRPr lang="ru-RU" sz="2000" b="1" i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08F3A-BADB-48E5-F89A-8D9B347A2DB2}"/>
              </a:ext>
            </a:extLst>
          </p:cNvPr>
          <p:cNvSpPr txBox="1"/>
          <p:nvPr/>
        </p:nvSpPr>
        <p:spPr>
          <a:xfrm>
            <a:off x="160806" y="2190792"/>
            <a:ext cx="6254821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56446"/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sz="2000" b="1" i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Лаборатория </a:t>
            </a:r>
            <a:r>
              <a:rPr lang="ru-RU" sz="20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«Вычислительная  </a:t>
            </a:r>
            <a:r>
              <a:rPr lang="ru-RU" sz="2000" b="1" i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гидроаэроакустика</a:t>
            </a:r>
            <a:r>
              <a:rPr lang="ru-RU" sz="20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турбулентность».</a:t>
            </a:r>
            <a:endParaRPr lang="ru-RU" sz="2000" b="1" i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704A4C-58A6-D98E-A0E0-0CA13C2EF18A}"/>
              </a:ext>
            </a:extLst>
          </p:cNvPr>
          <p:cNvSpPr txBox="1"/>
          <p:nvPr/>
        </p:nvSpPr>
        <p:spPr>
          <a:xfrm>
            <a:off x="160806" y="908299"/>
            <a:ext cx="6344031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56446"/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sz="20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Базовый НОЦ </a:t>
            </a:r>
            <a:r>
              <a:rPr lang="ru-RU" sz="2000" b="1" i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ИПМаш</a:t>
            </a:r>
            <a:r>
              <a:rPr lang="ru-RU" sz="20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РАН «Моделирование и идентификация сложных механических систем».</a:t>
            </a:r>
            <a:endParaRPr lang="ru-RU" sz="2000" b="1" i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216AB-7D40-6E5D-2C98-21A4DC3D8B7D}"/>
              </a:ext>
            </a:extLst>
          </p:cNvPr>
          <p:cNvSpPr txBox="1"/>
          <p:nvPr/>
        </p:nvSpPr>
        <p:spPr>
          <a:xfrm>
            <a:off x="1305705" y="4831523"/>
            <a:ext cx="5351573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56446"/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sz="2000" b="1" i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НОЦ </a:t>
            </a:r>
            <a:r>
              <a:rPr lang="ru-RU" sz="20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«Сименс-Политех» (до 2022 года).</a:t>
            </a:r>
            <a:endParaRPr lang="ru-RU" sz="2000" b="1" i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114496-F3BE-470A-4C6C-B23C30AB94CF}"/>
              </a:ext>
            </a:extLst>
          </p:cNvPr>
          <p:cNvSpPr txBox="1"/>
          <p:nvPr/>
        </p:nvSpPr>
        <p:spPr>
          <a:xfrm>
            <a:off x="1305704" y="5772310"/>
            <a:ext cx="5351573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56446"/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sz="20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НИЦ «Кольская ГМК Норникель - Политех.</a:t>
            </a:r>
            <a:endParaRPr lang="ru-RU" sz="2000" b="1" i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D377B-141A-CC30-7992-A2493403ACB8}"/>
              </a:ext>
            </a:extLst>
          </p:cNvPr>
          <p:cNvSpPr txBox="1"/>
          <p:nvPr/>
        </p:nvSpPr>
        <p:spPr>
          <a:xfrm>
            <a:off x="2123379" y="4221240"/>
            <a:ext cx="8369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Принципы, модели,  и математико-программное обеспечение интеллектуальных и  кибер-физических систем оптимизации процессов управления 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93B155-D1C6-4672-6BF9-16119B1E8A89}"/>
              </a:ext>
            </a:extLst>
          </p:cNvPr>
          <p:cNvSpPr txBox="1"/>
          <p:nvPr/>
        </p:nvSpPr>
        <p:spPr>
          <a:xfrm>
            <a:off x="807535" y="1556107"/>
            <a:ext cx="72547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Методы и модели контроля физических свойств механических конструкций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0E0F0-3B56-4105-C397-0E5A6A278658}"/>
              </a:ext>
            </a:extLst>
          </p:cNvPr>
          <p:cNvSpPr txBox="1"/>
          <p:nvPr/>
        </p:nvSpPr>
        <p:spPr>
          <a:xfrm>
            <a:off x="2123379" y="3023626"/>
            <a:ext cx="8762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митационное моделирование турбулентных течений в контексте отработки САУ полетом летательных аппаратов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7F001A-8105-E436-9576-BCC85AA93E15}"/>
              </a:ext>
            </a:extLst>
          </p:cNvPr>
          <p:cNvSpPr txBox="1"/>
          <p:nvPr/>
        </p:nvSpPr>
        <p:spPr>
          <a:xfrm>
            <a:off x="2123379" y="5193774"/>
            <a:ext cx="8682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Разработка КФС как технологической платформы систе</a:t>
            </a:r>
            <a:r>
              <a:rPr lang="ru-RU" i="1" dirty="0"/>
              <a:t>м комплексной диагностики промышленного оборудования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126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2CD46-453D-544E-4F4D-5D58968B5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EBFC48-B0AC-A0CB-3C91-DAB7FB665432}"/>
              </a:ext>
            </a:extLst>
          </p:cNvPr>
          <p:cNvSpPr txBox="1"/>
          <p:nvPr/>
        </p:nvSpPr>
        <p:spPr>
          <a:xfrm>
            <a:off x="1305706" y="260115"/>
            <a:ext cx="807247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softEdge rad="56446"/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Научные лаборатории НТК </a:t>
            </a:r>
            <a:r>
              <a:rPr lang="ru-RU" sz="32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ММиИСУ</a:t>
            </a:r>
            <a:r>
              <a:rPr lang="ru-RU" sz="3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A2568E-9298-D0FD-2339-B47DDEC1F0D7}"/>
              </a:ext>
            </a:extLst>
          </p:cNvPr>
          <p:cNvSpPr txBox="1"/>
          <p:nvPr/>
        </p:nvSpPr>
        <p:spPr>
          <a:xfrm>
            <a:off x="160806" y="908299"/>
            <a:ext cx="6344031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56446"/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sz="20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Базовый НОЦ </a:t>
            </a:r>
            <a:r>
              <a:rPr lang="ru-RU" sz="2000" b="1" i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ИПМаш</a:t>
            </a:r>
            <a:r>
              <a:rPr lang="ru-RU" sz="20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РАН «Моделирование и идентификация сложных механических систем».</a:t>
            </a:r>
            <a:endParaRPr lang="ru-RU" sz="2000" b="1" i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09CD7-8DD4-9071-88FE-1A631DA44854}"/>
              </a:ext>
            </a:extLst>
          </p:cNvPr>
          <p:cNvSpPr txBox="1"/>
          <p:nvPr/>
        </p:nvSpPr>
        <p:spPr>
          <a:xfrm>
            <a:off x="807535" y="1556107"/>
            <a:ext cx="72547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Методы и модели контроля физических свойств механических конструкций </a:t>
            </a:r>
          </a:p>
        </p:txBody>
      </p:sp>
      <p:sp>
        <p:nvSpPr>
          <p:cNvPr id="8" name="Прямоугольник 2">
            <a:extLst>
              <a:ext uri="{FF2B5EF4-FFF2-40B4-BE49-F238E27FC236}">
                <a16:creationId xmlns:a16="http://schemas.microsoft.com/office/drawing/2014/main" id="{0BC2AD6A-B130-F4E5-F611-91C3F9222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0154" y="3141695"/>
            <a:ext cx="8745729" cy="369332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31859C"/>
                </a:solidFill>
                <a:latin typeface="Arial" charset="0"/>
              </a:rPr>
              <a:t>Влияние водорода на усталостную прочность и замедленное разрушение</a:t>
            </a:r>
          </a:p>
        </p:txBody>
      </p:sp>
      <p:sp>
        <p:nvSpPr>
          <p:cNvPr id="11" name="Прямоугольник 17">
            <a:extLst>
              <a:ext uri="{FF2B5EF4-FFF2-40B4-BE49-F238E27FC236}">
                <a16:creationId xmlns:a16="http://schemas.microsoft.com/office/drawing/2014/main" id="{12E484DD-3720-E8B2-C41A-5802F7FEE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468" y="3703670"/>
            <a:ext cx="1795463" cy="850900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600" b="1" dirty="0">
                <a:solidFill>
                  <a:srgbClr val="31859C"/>
                </a:solidFill>
                <a:latin typeface="Arial" charset="0"/>
              </a:rPr>
              <a:t>Лопатки газотурбинных двигателей</a:t>
            </a:r>
          </a:p>
        </p:txBody>
      </p:sp>
      <p:sp>
        <p:nvSpPr>
          <p:cNvPr id="14" name="Прямоугольник 18">
            <a:extLst>
              <a:ext uri="{FF2B5EF4-FFF2-40B4-BE49-F238E27FC236}">
                <a16:creationId xmlns:a16="http://schemas.microsoft.com/office/drawing/2014/main" id="{53DE12FC-2CAF-859C-C71C-7F956AE7F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9093" y="3703670"/>
            <a:ext cx="3673475" cy="850900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600" b="1" dirty="0">
                <a:solidFill>
                  <a:srgbClr val="31859C"/>
                </a:solidFill>
                <a:latin typeface="Arial" charset="0"/>
              </a:rPr>
              <a:t>Высокопрочный крепеж в строительстве, автомобильной промышленности и авиации</a:t>
            </a:r>
          </a:p>
        </p:txBody>
      </p:sp>
      <p:sp>
        <p:nvSpPr>
          <p:cNvPr id="15" name="Прямоугольник 19">
            <a:extLst>
              <a:ext uri="{FF2B5EF4-FFF2-40B4-BE49-F238E27FC236}">
                <a16:creationId xmlns:a16="http://schemas.microsoft.com/office/drawing/2014/main" id="{D72C00B5-4F45-A535-14B8-7BD2B57CA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1956" y="3703670"/>
            <a:ext cx="2527300" cy="850900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600" b="1" dirty="0">
                <a:solidFill>
                  <a:srgbClr val="31859C"/>
                </a:solidFill>
                <a:latin typeface="Arial" charset="0"/>
              </a:rPr>
              <a:t>Материалы ядерной и термоядерной энергетики</a:t>
            </a:r>
          </a:p>
        </p:txBody>
      </p:sp>
      <p:sp>
        <p:nvSpPr>
          <p:cNvPr id="16" name="Стрелка вправо 15">
            <a:extLst>
              <a:ext uri="{FF2B5EF4-FFF2-40B4-BE49-F238E27FC236}">
                <a16:creationId xmlns:a16="http://schemas.microsoft.com/office/drawing/2014/main" id="{1336F334-6F32-D04B-C6B7-649814E23A0E}"/>
              </a:ext>
            </a:extLst>
          </p:cNvPr>
          <p:cNvSpPr/>
          <p:nvPr/>
        </p:nvSpPr>
        <p:spPr>
          <a:xfrm rot="10800000">
            <a:off x="2661574" y="3536607"/>
            <a:ext cx="179250" cy="199452"/>
          </a:xfrm>
          <a:prstGeom prst="rightArrow">
            <a:avLst>
              <a:gd name="adj1" fmla="val 50000"/>
              <a:gd name="adj2" fmla="val 26912"/>
            </a:avLst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17" name="Picture 21" descr="DSC_2083">
            <a:extLst>
              <a:ext uri="{FF2B5EF4-FFF2-40B4-BE49-F238E27FC236}">
                <a16:creationId xmlns:a16="http://schemas.microsoft.com/office/drawing/2014/main" id="{C449E5C7-0746-0E4D-1883-6CBB0505C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56" y="4627595"/>
            <a:ext cx="1677987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2" descr="DSC01945">
            <a:extLst>
              <a:ext uri="{FF2B5EF4-FFF2-40B4-BE49-F238E27FC236}">
                <a16:creationId xmlns:a16="http://schemas.microsoft.com/office/drawing/2014/main" id="{BCDB694E-E1B3-0FA0-F5B2-02AF95A2B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043" y="4649820"/>
            <a:ext cx="143986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3" descr="untitled">
            <a:extLst>
              <a:ext uri="{FF2B5EF4-FFF2-40B4-BE49-F238E27FC236}">
                <a16:creationId xmlns:a16="http://schemas.microsoft.com/office/drawing/2014/main" id="{D7B7DBF2-0033-DA4B-9DBA-B7F7F09DE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56" y="5805520"/>
            <a:ext cx="1677987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4" descr="Bridge-to-the-island-of-Russkiy_6">
            <a:extLst>
              <a:ext uri="{FF2B5EF4-FFF2-40B4-BE49-F238E27FC236}">
                <a16:creationId xmlns:a16="http://schemas.microsoft.com/office/drawing/2014/main" id="{67162C25-0545-BAD1-C5BD-BCE428002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793" y="4621245"/>
            <a:ext cx="1800225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5" descr="0_10a0e_45ca74d4_XL">
            <a:extLst>
              <a:ext uri="{FF2B5EF4-FFF2-40B4-BE49-F238E27FC236}">
                <a16:creationId xmlns:a16="http://schemas.microsoft.com/office/drawing/2014/main" id="{81F8F8B9-2A9D-90E6-72DE-173999860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043" y="5743608"/>
            <a:ext cx="1439863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6" descr="016eeaff75">
            <a:extLst>
              <a:ext uri="{FF2B5EF4-FFF2-40B4-BE49-F238E27FC236}">
                <a16:creationId xmlns:a16="http://schemas.microsoft.com/office/drawing/2014/main" id="{E71396F8-AD52-07D3-F936-BC647DAAA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631" y="5765833"/>
            <a:ext cx="1039812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7" descr="imagesCA2O3IVP">
            <a:extLst>
              <a:ext uri="{FF2B5EF4-FFF2-40B4-BE49-F238E27FC236}">
                <a16:creationId xmlns:a16="http://schemas.microsoft.com/office/drawing/2014/main" id="{F0756816-68B0-1A7E-9E22-08A08338D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218" y="4633945"/>
            <a:ext cx="1585913" cy="105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8" descr="Desktop Background">
            <a:extLst>
              <a:ext uri="{FF2B5EF4-FFF2-40B4-BE49-F238E27FC236}">
                <a16:creationId xmlns:a16="http://schemas.microsoft.com/office/drawing/2014/main" id="{6A85A60D-675F-4B10-0BFF-E7B92990D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218" y="5716620"/>
            <a:ext cx="1131888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 descr="D:\Users\ПАПА\Desktop\fiz-him-4.jpg">
            <a:extLst>
              <a:ext uri="{FF2B5EF4-FFF2-40B4-BE49-F238E27FC236}">
                <a16:creationId xmlns:a16="http://schemas.microsoft.com/office/drawing/2014/main" id="{9F2BFC75-7E80-492A-E7E8-C66CF4195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94" y="2099741"/>
            <a:ext cx="1315182" cy="10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 descr="D:\Users\ПАПА\Desktop\0055.jpg">
            <a:extLst>
              <a:ext uri="{FF2B5EF4-FFF2-40B4-BE49-F238E27FC236}">
                <a16:creationId xmlns:a16="http://schemas.microsoft.com/office/drawing/2014/main" id="{E159ADE7-57E1-51C9-F38D-55AE9DAA8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72" y="3672788"/>
            <a:ext cx="1258887" cy="94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4" descr="D:\Users\ПАПА\Desktop\koleso.jpg">
            <a:extLst>
              <a:ext uri="{FF2B5EF4-FFF2-40B4-BE49-F238E27FC236}">
                <a16:creationId xmlns:a16="http://schemas.microsoft.com/office/drawing/2014/main" id="{9518EB9B-6AF2-387F-FE24-CA76FA3D3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8" t="67822" r="17386" b="-19205"/>
          <a:stretch>
            <a:fillRect/>
          </a:stretch>
        </p:blipFill>
        <p:spPr bwMode="auto">
          <a:xfrm>
            <a:off x="189817" y="5312302"/>
            <a:ext cx="1234996" cy="1407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Прямоугольник 24">
            <a:extLst>
              <a:ext uri="{FF2B5EF4-FFF2-40B4-BE49-F238E27FC236}">
                <a16:creationId xmlns:a16="http://schemas.microsoft.com/office/drawing/2014/main" id="{FEEA966D-4BB5-5D9C-A256-08448C859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993" y="2071720"/>
            <a:ext cx="1795463" cy="830263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600" b="1" dirty="0">
                <a:solidFill>
                  <a:srgbClr val="31859C"/>
                </a:solidFill>
                <a:latin typeface="Arial" charset="0"/>
              </a:rPr>
              <a:t>Разрушение подшипников качения</a:t>
            </a:r>
          </a:p>
        </p:txBody>
      </p:sp>
      <p:sp>
        <p:nvSpPr>
          <p:cNvPr id="29" name="Прямоугольник 25">
            <a:extLst>
              <a:ext uri="{FF2B5EF4-FFF2-40B4-BE49-F238E27FC236}">
                <a16:creationId xmlns:a16="http://schemas.microsoft.com/office/drawing/2014/main" id="{A2E96660-78F1-56CF-5CA1-D2BEB8A1E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9418" y="2063783"/>
            <a:ext cx="2171700" cy="831850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600" b="1" dirty="0">
                <a:solidFill>
                  <a:srgbClr val="31859C"/>
                </a:solidFill>
                <a:latin typeface="Arial" charset="0"/>
              </a:rPr>
              <a:t>Разрушение колес высокоскоростных поездов</a:t>
            </a:r>
          </a:p>
        </p:txBody>
      </p:sp>
      <p:sp>
        <p:nvSpPr>
          <p:cNvPr id="30" name="Прямоугольник 26">
            <a:extLst>
              <a:ext uri="{FF2B5EF4-FFF2-40B4-BE49-F238E27FC236}">
                <a16:creationId xmlns:a16="http://schemas.microsoft.com/office/drawing/2014/main" id="{FC80E363-E973-B961-5812-E090E7D7D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556" y="2071720"/>
            <a:ext cx="1795462" cy="830263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600" b="1" dirty="0">
                <a:solidFill>
                  <a:srgbClr val="31859C"/>
                </a:solidFill>
                <a:latin typeface="Arial" charset="0"/>
              </a:rPr>
              <a:t>Разрушение поверхности пар трения</a:t>
            </a:r>
          </a:p>
        </p:txBody>
      </p:sp>
      <p:sp>
        <p:nvSpPr>
          <p:cNvPr id="31" name="Стрелка вправо 30">
            <a:extLst>
              <a:ext uri="{FF2B5EF4-FFF2-40B4-BE49-F238E27FC236}">
                <a16:creationId xmlns:a16="http://schemas.microsoft.com/office/drawing/2014/main" id="{974B5540-5FF0-2F63-9AA5-C7849613CDE3}"/>
              </a:ext>
            </a:extLst>
          </p:cNvPr>
          <p:cNvSpPr/>
          <p:nvPr/>
        </p:nvSpPr>
        <p:spPr>
          <a:xfrm rot="10800000">
            <a:off x="5863424" y="3529374"/>
            <a:ext cx="179250" cy="199452"/>
          </a:xfrm>
          <a:prstGeom prst="rightArrow">
            <a:avLst>
              <a:gd name="adj1" fmla="val 50000"/>
              <a:gd name="adj2" fmla="val 26912"/>
            </a:avLst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32" name="Стрелка вправо 31">
            <a:extLst>
              <a:ext uri="{FF2B5EF4-FFF2-40B4-BE49-F238E27FC236}">
                <a16:creationId xmlns:a16="http://schemas.microsoft.com/office/drawing/2014/main" id="{D12560DE-C5B3-EE84-F060-5D0729FC37E3}"/>
              </a:ext>
            </a:extLst>
          </p:cNvPr>
          <p:cNvSpPr/>
          <p:nvPr/>
        </p:nvSpPr>
        <p:spPr>
          <a:xfrm rot="10800000">
            <a:off x="9053574" y="3536607"/>
            <a:ext cx="179250" cy="199452"/>
          </a:xfrm>
          <a:prstGeom prst="rightArrow">
            <a:avLst>
              <a:gd name="adj1" fmla="val 50000"/>
              <a:gd name="adj2" fmla="val 26912"/>
            </a:avLst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33" name="Стрелка вправо 32">
            <a:extLst>
              <a:ext uri="{FF2B5EF4-FFF2-40B4-BE49-F238E27FC236}">
                <a16:creationId xmlns:a16="http://schemas.microsoft.com/office/drawing/2014/main" id="{E3E39AC5-B99D-7E29-E83A-291F50BB46C8}"/>
              </a:ext>
            </a:extLst>
          </p:cNvPr>
          <p:cNvSpPr/>
          <p:nvPr/>
        </p:nvSpPr>
        <p:spPr>
          <a:xfrm rot="10800000" flipH="1" flipV="1">
            <a:off x="3169909" y="2902292"/>
            <a:ext cx="187586" cy="238807"/>
          </a:xfrm>
          <a:prstGeom prst="rightArrow">
            <a:avLst>
              <a:gd name="adj1" fmla="val 50000"/>
              <a:gd name="adj2" fmla="val 26912"/>
            </a:avLst>
          </a:prstGeom>
          <a:scene3d>
            <a:camera prst="orthographicFront">
              <a:rot lat="0" lon="20999997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34" name="Стрелка вправо 33">
            <a:extLst>
              <a:ext uri="{FF2B5EF4-FFF2-40B4-BE49-F238E27FC236}">
                <a16:creationId xmlns:a16="http://schemas.microsoft.com/office/drawing/2014/main" id="{56AA640D-1FB0-0537-7ED7-FB8004B57CC6}"/>
              </a:ext>
            </a:extLst>
          </p:cNvPr>
          <p:cNvSpPr/>
          <p:nvPr/>
        </p:nvSpPr>
        <p:spPr>
          <a:xfrm rot="10800000" flipH="1" flipV="1">
            <a:off x="6041224" y="2902292"/>
            <a:ext cx="187586" cy="238807"/>
          </a:xfrm>
          <a:prstGeom prst="rightArrow">
            <a:avLst>
              <a:gd name="adj1" fmla="val 50000"/>
              <a:gd name="adj2" fmla="val 26912"/>
            </a:avLst>
          </a:prstGeom>
          <a:scene3d>
            <a:camera prst="orthographicFront">
              <a:rot lat="0" lon="20999997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35" name="Стрелка вправо 34">
            <a:extLst>
              <a:ext uri="{FF2B5EF4-FFF2-40B4-BE49-F238E27FC236}">
                <a16:creationId xmlns:a16="http://schemas.microsoft.com/office/drawing/2014/main" id="{B1080D1C-565C-0048-B71D-F857320393D2}"/>
              </a:ext>
            </a:extLst>
          </p:cNvPr>
          <p:cNvSpPr/>
          <p:nvPr/>
        </p:nvSpPr>
        <p:spPr>
          <a:xfrm rot="10800000" flipH="1" flipV="1">
            <a:off x="9044453" y="2902293"/>
            <a:ext cx="187586" cy="238807"/>
          </a:xfrm>
          <a:prstGeom prst="rightArrow">
            <a:avLst>
              <a:gd name="adj1" fmla="val 50000"/>
              <a:gd name="adj2" fmla="val 26912"/>
            </a:avLst>
          </a:prstGeom>
          <a:scene3d>
            <a:camera prst="orthographicFront">
              <a:rot lat="0" lon="20999997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063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2EC43C8-EFDF-F345-968A-6D2E9F843540}"/>
              </a:ext>
            </a:extLst>
          </p:cNvPr>
          <p:cNvGrpSpPr/>
          <p:nvPr/>
        </p:nvGrpSpPr>
        <p:grpSpPr>
          <a:xfrm>
            <a:off x="0" y="5632409"/>
            <a:ext cx="2317318" cy="1163032"/>
            <a:chOff x="7901110" y="1970280"/>
            <a:chExt cx="2317318" cy="1163032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3DB3A518-CDB3-D04E-92AB-EEFF4A0549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954" t="3125" r="12557"/>
            <a:stretch/>
          </p:blipFill>
          <p:spPr>
            <a:xfrm>
              <a:off x="8166966" y="1970280"/>
              <a:ext cx="1525720" cy="7937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F633B4-272D-6D48-81CD-B7952B81F08B}"/>
                </a:ext>
              </a:extLst>
            </p:cNvPr>
            <p:cNvSpPr txBox="1"/>
            <p:nvPr/>
          </p:nvSpPr>
          <p:spPr>
            <a:xfrm>
              <a:off x="7901110" y="2763980"/>
              <a:ext cx="2317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/>
                <a:t>АО «Кольская ГМК»</a:t>
              </a:r>
            </a:p>
          </p:txBody>
        </p:sp>
      </p:grp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D82E97E-8736-D442-921D-B9B26AF2F762}"/>
              </a:ext>
            </a:extLst>
          </p:cNvPr>
          <p:cNvSpPr/>
          <p:nvPr/>
        </p:nvSpPr>
        <p:spPr>
          <a:xfrm>
            <a:off x="2165327" y="6064677"/>
            <a:ext cx="91484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ru-RU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«Разработке и апробация модели </a:t>
            </a:r>
            <a:r>
              <a:rPr lang="ru-RU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Calibri" panose="020F0502020204030204" pitchFamily="34" charset="0"/>
              </a:rPr>
              <a:t>(цифрового двойника)  оптимизации котельного оборудования»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effectLst/>
              </a:rPr>
              <a:t> (2023-2025)</a:t>
            </a:r>
            <a:endParaRPr lang="ru-RU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9B88408D-6033-6540-9265-8C689F87B38E}"/>
              </a:ext>
            </a:extLst>
          </p:cNvPr>
          <p:cNvGrpSpPr/>
          <p:nvPr/>
        </p:nvGrpSpPr>
        <p:grpSpPr>
          <a:xfrm>
            <a:off x="1531544" y="2687312"/>
            <a:ext cx="10453627" cy="899841"/>
            <a:chOff x="1531544" y="1985179"/>
            <a:chExt cx="10453627" cy="899841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2F3A3659-BA9D-AC47-B2FD-7A82F8EE04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638" t="17879" r="18566" b="19091"/>
            <a:stretch/>
          </p:blipFill>
          <p:spPr>
            <a:xfrm>
              <a:off x="1531544" y="1985179"/>
              <a:ext cx="1267565" cy="899841"/>
            </a:xfrm>
            <a:prstGeom prst="rect">
              <a:avLst/>
            </a:prstGeom>
          </p:spPr>
        </p:pic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72E48247-7CA2-6144-86E6-5497DA776FA6}"/>
                </a:ext>
              </a:extLst>
            </p:cNvPr>
            <p:cNvSpPr/>
            <p:nvPr/>
          </p:nvSpPr>
          <p:spPr>
            <a:xfrm>
              <a:off x="2913409" y="2039715"/>
              <a:ext cx="907176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ru-RU" sz="20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«Методы и алгоритмы построения интеллектуальных кибер-физических систем для обеспечения семантической </a:t>
              </a:r>
              <a:r>
                <a:rPr lang="ru-RU" sz="2000" b="1" dirty="0" err="1">
                  <a:solidFill>
                    <a:srgbClr val="C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интероперабельности</a:t>
              </a:r>
              <a:r>
                <a:rPr lang="ru-RU" sz="20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» (2023-2024)</a:t>
              </a:r>
              <a:endParaRPr lang="ru-RU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9016D22D-1156-DA47-BE75-15D68E982196}"/>
              </a:ext>
            </a:extLst>
          </p:cNvPr>
          <p:cNvGrpSpPr/>
          <p:nvPr/>
        </p:nvGrpSpPr>
        <p:grpSpPr>
          <a:xfrm>
            <a:off x="265856" y="3434904"/>
            <a:ext cx="8521540" cy="1377781"/>
            <a:chOff x="265856" y="3075672"/>
            <a:chExt cx="8521540" cy="1377781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2B39C2E-3ED8-8A4E-8464-23E972E9CE17}"/>
                </a:ext>
              </a:extLst>
            </p:cNvPr>
            <p:cNvGrpSpPr/>
            <p:nvPr/>
          </p:nvGrpSpPr>
          <p:grpSpPr>
            <a:xfrm>
              <a:off x="265856" y="3075672"/>
              <a:ext cx="1558636" cy="1377781"/>
              <a:chOff x="4738255" y="2132942"/>
              <a:chExt cx="2148630" cy="1883476"/>
            </a:xfrm>
          </p:grpSpPr>
          <p:pic>
            <p:nvPicPr>
              <p:cNvPr id="9" name="Рисунок 8">
                <a:extLst>
                  <a:ext uri="{FF2B5EF4-FFF2-40B4-BE49-F238E27FC236}">
                    <a16:creationId xmlns:a16="http://schemas.microsoft.com/office/drawing/2014/main" id="{E9871C98-818A-9C44-A054-B1AA00541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8255" y="2592950"/>
                <a:ext cx="2148630" cy="1423468"/>
              </a:xfrm>
              <a:prstGeom prst="rect">
                <a:avLst/>
              </a:prstGeom>
            </p:spPr>
          </p:pic>
          <p:pic>
            <p:nvPicPr>
              <p:cNvPr id="10" name="Рисунок 9">
                <a:extLst>
                  <a:ext uri="{FF2B5EF4-FFF2-40B4-BE49-F238E27FC236}">
                    <a16:creationId xmlns:a16="http://schemas.microsoft.com/office/drawing/2014/main" id="{C75B83DC-F1D1-2B41-8C09-B145831AAD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8255" y="2132942"/>
                <a:ext cx="1380022" cy="920015"/>
              </a:xfrm>
              <a:prstGeom prst="rect">
                <a:avLst/>
              </a:prstGeom>
            </p:spPr>
          </p:pic>
        </p:grp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F6F71168-939F-4F49-82C2-CE16C43EA7AA}"/>
                </a:ext>
              </a:extLst>
            </p:cNvPr>
            <p:cNvSpPr/>
            <p:nvPr/>
          </p:nvSpPr>
          <p:spPr>
            <a:xfrm>
              <a:off x="1901567" y="3352575"/>
              <a:ext cx="688582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ru-RU" b="1" dirty="0">
                  <a:solidFill>
                    <a:srgbClr val="7030A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«Поиск и исследование методов и технологий искусственного интеллекта для применения в системах обеспечения пожарной безопасности кораблей («Триумф-25»)» (2023-2024)</a:t>
              </a:r>
              <a:endParaRPr lang="ru-RU" sz="14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40202EDC-3DD6-AE4F-8014-B63C72394DAC}"/>
              </a:ext>
            </a:extLst>
          </p:cNvPr>
          <p:cNvGrpSpPr/>
          <p:nvPr/>
        </p:nvGrpSpPr>
        <p:grpSpPr>
          <a:xfrm>
            <a:off x="217418" y="1357021"/>
            <a:ext cx="11290640" cy="1344828"/>
            <a:chOff x="217418" y="769185"/>
            <a:chExt cx="11290640" cy="1344828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E32CB4BB-3D2F-8943-8556-70A8ABB5B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7418" y="769185"/>
              <a:ext cx="1508729" cy="1344828"/>
            </a:xfrm>
            <a:prstGeom prst="rect">
              <a:avLst/>
            </a:prstGeom>
          </p:spPr>
        </p:pic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5BD99547-8BCF-6E42-8D28-CC37A9194C6B}"/>
                </a:ext>
              </a:extLst>
            </p:cNvPr>
            <p:cNvSpPr/>
            <p:nvPr/>
          </p:nvSpPr>
          <p:spPr>
            <a:xfrm>
              <a:off x="1548945" y="1003030"/>
              <a:ext cx="995911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20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«Перспективные платформенные решения интеграции промышленных технологий </a:t>
              </a:r>
              <a:r>
                <a:rPr lang="ru-RU" sz="2000" b="1" dirty="0" err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киберфизических</a:t>
              </a:r>
              <a:r>
                <a:rPr lang="ru-RU" sz="20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 систем и систем искусственного интеллекта» (2020-2025)</a:t>
              </a:r>
              <a:r>
                <a:rPr lang="ru-RU" sz="2000" b="1" dirty="0">
                  <a:solidFill>
                    <a:schemeClr val="accent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ru-RU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5FF38FEA-C235-444D-A491-2D075EA92225}"/>
              </a:ext>
            </a:extLst>
          </p:cNvPr>
          <p:cNvGrpSpPr/>
          <p:nvPr/>
        </p:nvGrpSpPr>
        <p:grpSpPr>
          <a:xfrm>
            <a:off x="1671754" y="4605097"/>
            <a:ext cx="10644646" cy="1450607"/>
            <a:chOff x="1671754" y="4311175"/>
            <a:chExt cx="10644646" cy="1450607"/>
          </a:xfrm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4A41FD1C-6D12-DE4E-845B-F03206851089}"/>
                </a:ext>
              </a:extLst>
            </p:cNvPr>
            <p:cNvGrpSpPr/>
            <p:nvPr/>
          </p:nvGrpSpPr>
          <p:grpSpPr>
            <a:xfrm>
              <a:off x="1671754" y="4311175"/>
              <a:ext cx="1891291" cy="1346670"/>
              <a:chOff x="6088783" y="1891144"/>
              <a:chExt cx="1891291" cy="1346670"/>
            </a:xfrm>
          </p:grpSpPr>
          <p:pic>
            <p:nvPicPr>
              <p:cNvPr id="12" name="Рисунок 11">
                <a:extLst>
                  <a:ext uri="{FF2B5EF4-FFF2-40B4-BE49-F238E27FC236}">
                    <a16:creationId xmlns:a16="http://schemas.microsoft.com/office/drawing/2014/main" id="{8DF74DB2-E022-E44C-8298-8C6ADAE01F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88783" y="1891144"/>
                <a:ext cx="1704399" cy="1039684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5BB5F9-534B-784B-A013-4F98D897CECC}"/>
                  </a:ext>
                </a:extLst>
              </p:cNvPr>
              <p:cNvSpPr txBox="1"/>
              <p:nvPr/>
            </p:nvSpPr>
            <p:spPr>
              <a:xfrm>
                <a:off x="6151275" y="2868482"/>
                <a:ext cx="1828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/>
                  <a:t>(ТРАКТОРНЫЙ)</a:t>
                </a:r>
              </a:p>
            </p:txBody>
          </p:sp>
        </p:grp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8732DD38-CE89-DA45-9003-994C18272727}"/>
                </a:ext>
              </a:extLst>
            </p:cNvPr>
            <p:cNvSpPr/>
            <p:nvPr/>
          </p:nvSpPr>
          <p:spPr>
            <a:xfrm>
              <a:off x="3563045" y="4746119"/>
              <a:ext cx="875335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«Разработка Smart MES системы оперативного мониторинга и оптимизации многоуровневой иерархии производственных процессов» (2023)</a:t>
              </a:r>
              <a:r>
                <a:rPr lang="ru-RU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ru-RU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42D073-774A-1115-2266-B94B34B7004C}"/>
              </a:ext>
            </a:extLst>
          </p:cNvPr>
          <p:cNvSpPr txBox="1"/>
          <p:nvPr/>
        </p:nvSpPr>
        <p:spPr>
          <a:xfrm>
            <a:off x="265856" y="196366"/>
            <a:ext cx="5351573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56446"/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sz="2000" b="1" i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Лаборатория </a:t>
            </a:r>
            <a:r>
              <a:rPr lang="ru-RU" sz="20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«Интеллектуальные системы управления».</a:t>
            </a:r>
            <a:endParaRPr lang="ru-RU" sz="2000" b="1" i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24471-658E-631F-3BF4-9323EBB44BEA}"/>
              </a:ext>
            </a:extLst>
          </p:cNvPr>
          <p:cNvSpPr txBox="1"/>
          <p:nvPr/>
        </p:nvSpPr>
        <p:spPr>
          <a:xfrm>
            <a:off x="1390186" y="1072746"/>
            <a:ext cx="9144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Выполненные проекты:</a:t>
            </a:r>
            <a:endParaRPr lang="ru-RU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787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38CE9D87-8BF5-6544-928E-6905824E687D}"/>
              </a:ext>
            </a:extLst>
          </p:cNvPr>
          <p:cNvGrpSpPr/>
          <p:nvPr/>
        </p:nvGrpSpPr>
        <p:grpSpPr>
          <a:xfrm>
            <a:off x="435461" y="3591015"/>
            <a:ext cx="1999060" cy="1906113"/>
            <a:chOff x="3194779" y="4500920"/>
            <a:chExt cx="2665413" cy="2541484"/>
          </a:xfrm>
        </p:grpSpPr>
        <p:pic>
          <p:nvPicPr>
            <p:cNvPr id="36" name="Picture 1">
              <a:extLst>
                <a:ext uri="{FF2B5EF4-FFF2-40B4-BE49-F238E27FC236}">
                  <a16:creationId xmlns:a16="http://schemas.microsoft.com/office/drawing/2014/main" id="{E35CCD71-E854-3A48-A4CB-6502C63FE7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4779" y="5415869"/>
              <a:ext cx="2665413" cy="10609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7" name="Picture 23">
              <a:extLst>
                <a:ext uri="{FF2B5EF4-FFF2-40B4-BE49-F238E27FC236}">
                  <a16:creationId xmlns:a16="http://schemas.microsoft.com/office/drawing/2014/main" id="{162F45A9-3CF4-E748-B4E6-F42C7D2F8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1551" y="4500920"/>
              <a:ext cx="1148641" cy="1586138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/>
              </a:ext>
            </a:extLst>
          </p:spPr>
        </p:pic>
        <p:pic>
          <p:nvPicPr>
            <p:cNvPr id="38" name="Picture 22">
              <a:extLst>
                <a:ext uri="{FF2B5EF4-FFF2-40B4-BE49-F238E27FC236}">
                  <a16:creationId xmlns:a16="http://schemas.microsoft.com/office/drawing/2014/main" id="{BFBA7827-261E-2B4E-BC2C-5D6192619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4779" y="6222003"/>
              <a:ext cx="1038881" cy="820401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/>
              </a:ext>
            </a:extLst>
          </p:spPr>
        </p:pic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557ECE60-82A5-3648-88F7-10931FC520FD}"/>
              </a:ext>
            </a:extLst>
          </p:cNvPr>
          <p:cNvGrpSpPr/>
          <p:nvPr/>
        </p:nvGrpSpPr>
        <p:grpSpPr>
          <a:xfrm>
            <a:off x="4304977" y="3560142"/>
            <a:ext cx="2938393" cy="1825532"/>
            <a:chOff x="5303228" y="1484784"/>
            <a:chExt cx="2786492" cy="1741196"/>
          </a:xfrm>
        </p:grpSpPr>
        <p:grpSp>
          <p:nvGrpSpPr>
            <p:cNvPr id="40" name="Группа 39">
              <a:extLst>
                <a:ext uri="{FF2B5EF4-FFF2-40B4-BE49-F238E27FC236}">
                  <a16:creationId xmlns:a16="http://schemas.microsoft.com/office/drawing/2014/main" id="{058B2572-E68F-0340-A4B9-C19D4FDE4F2B}"/>
                </a:ext>
              </a:extLst>
            </p:cNvPr>
            <p:cNvGrpSpPr/>
            <p:nvPr/>
          </p:nvGrpSpPr>
          <p:grpSpPr>
            <a:xfrm>
              <a:off x="5508104" y="1484784"/>
              <a:ext cx="2581616" cy="1741196"/>
              <a:chOff x="827584" y="4640133"/>
              <a:chExt cx="2581616" cy="1741196"/>
            </a:xfrm>
          </p:grpSpPr>
          <p:pic>
            <p:nvPicPr>
              <p:cNvPr id="42" name="Рисунок 41">
                <a:extLst>
                  <a:ext uri="{FF2B5EF4-FFF2-40B4-BE49-F238E27FC236}">
                    <a16:creationId xmlns:a16="http://schemas.microsoft.com/office/drawing/2014/main" id="{94D89432-5392-F944-8FDE-C9CE852425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5656" y="4640133"/>
                <a:ext cx="1933544" cy="1172644"/>
              </a:xfrm>
              <a:prstGeom prst="rect">
                <a:avLst/>
              </a:prstGeom>
            </p:spPr>
          </p:pic>
          <p:pic>
            <p:nvPicPr>
              <p:cNvPr id="43" name="Picture 3">
                <a:extLst>
                  <a:ext uri="{FF2B5EF4-FFF2-40B4-BE49-F238E27FC236}">
                    <a16:creationId xmlns:a16="http://schemas.microsoft.com/office/drawing/2014/main" id="{71C00EBE-DF75-544B-A114-0C1DA7DAD92B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584" y="5445225"/>
                <a:ext cx="2037139" cy="936104"/>
              </a:xfrm>
              <a:prstGeom prst="rect">
                <a:avLst/>
              </a:prstGeom>
              <a:noFill/>
              <a:ln>
                <a:noFill/>
              </a:ln>
              <a:extLst>
                <a:ext uri="{FAA26D3D-D897-4be2-8F04-BA451C77F1D7}">
                  <ma14:placeholderFlag xmlns="" xmlns:ma14="http://schemas.microsoft.com/office/mac/drawingml/2011/main"/>
                </a:ext>
              </a:extLst>
            </p:spPr>
          </p:pic>
        </p:grpSp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7BB17F89-7A5E-6447-9EF6-B3A95DE4A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865" t="23218" r="32332" b="22299"/>
            <a:stretch/>
          </p:blipFill>
          <p:spPr>
            <a:xfrm>
              <a:off x="5303228" y="1806145"/>
              <a:ext cx="992258" cy="786505"/>
            </a:xfrm>
            <a:prstGeom prst="rect">
              <a:avLst/>
            </a:prstGeom>
          </p:spPr>
        </p:pic>
      </p:grp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48B28DA2-EC0E-4643-8427-830B0BBDE8B6}"/>
              </a:ext>
            </a:extLst>
          </p:cNvPr>
          <p:cNvSpPr/>
          <p:nvPr/>
        </p:nvSpPr>
        <p:spPr>
          <a:xfrm>
            <a:off x="2945764" y="1559523"/>
            <a:ext cx="6900958" cy="10156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Times New Roman" charset="0"/>
                <a:ea typeface="Times New Roman" charset="0"/>
                <a:cs typeface="Times New Roman" charset="0"/>
              </a:rPr>
              <a:t>Интеллектуальные системы  управления  </a:t>
            </a:r>
          </a:p>
          <a:p>
            <a:pPr algn="ctr"/>
            <a:r>
              <a:rPr lang="ru-RU" sz="2000" b="1" dirty="0">
                <a:latin typeface="Times New Roman" charset="0"/>
                <a:ea typeface="Times New Roman" charset="0"/>
                <a:cs typeface="Times New Roman" charset="0"/>
              </a:rPr>
              <a:t>на основе интегрированной технологической платформы </a:t>
            </a:r>
          </a:p>
          <a:p>
            <a:pPr algn="ctr"/>
            <a:r>
              <a:rPr lang="ru-RU" sz="2000" b="1" dirty="0">
                <a:latin typeface="Times New Roman" charset="0"/>
                <a:ea typeface="Times New Roman" charset="0"/>
                <a:cs typeface="Times New Roman" charset="0"/>
              </a:rPr>
              <a:t>«</a:t>
            </a:r>
            <a:r>
              <a:rPr lang="ru-RU" sz="2000" b="1" dirty="0" err="1">
                <a:latin typeface="Times New Roman" charset="0"/>
                <a:ea typeface="Times New Roman" charset="0"/>
                <a:cs typeface="Times New Roman" charset="0"/>
              </a:rPr>
              <a:t>Кибер</a:t>
            </a:r>
            <a:r>
              <a:rPr lang="ru-RU" sz="2000" b="1" dirty="0">
                <a:latin typeface="Times New Roman" charset="0"/>
                <a:ea typeface="Times New Roman" charset="0"/>
                <a:cs typeface="Times New Roman" charset="0"/>
              </a:rPr>
              <a:t>-Физическая Система» для задач:</a:t>
            </a:r>
            <a:endParaRPr lang="ru-RU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1" name="Стрелка вниз 50">
            <a:extLst>
              <a:ext uri="{FF2B5EF4-FFF2-40B4-BE49-F238E27FC236}">
                <a16:creationId xmlns:a16="http://schemas.microsoft.com/office/drawing/2014/main" id="{8682D0CF-93ED-6443-851B-1F4A5FE7B0F6}"/>
              </a:ext>
            </a:extLst>
          </p:cNvPr>
          <p:cNvSpPr/>
          <p:nvPr/>
        </p:nvSpPr>
        <p:spPr>
          <a:xfrm>
            <a:off x="7774436" y="3237901"/>
            <a:ext cx="277873" cy="353114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F7752007-64C4-1D40-9CF7-2F972ADED951}"/>
              </a:ext>
            </a:extLst>
          </p:cNvPr>
          <p:cNvSpPr/>
          <p:nvPr/>
        </p:nvSpPr>
        <p:spPr>
          <a:xfrm>
            <a:off x="2996176" y="2676984"/>
            <a:ext cx="2441965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350" dirty="0"/>
              <a:t>Ситуационное управление  нештатными (предаварийными / аварийными ситуациями на объектах гидроэнергетики)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4AB34C-2EEC-894B-88F7-49B3D482368C}"/>
              </a:ext>
            </a:extLst>
          </p:cNvPr>
          <p:cNvSpPr txBox="1"/>
          <p:nvPr/>
        </p:nvSpPr>
        <p:spPr>
          <a:xfrm>
            <a:off x="102242" y="2564378"/>
            <a:ext cx="25492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Многоцелевая / многокритериальная </a:t>
            </a:r>
            <a:r>
              <a:rPr lang="ru-RU" sz="1600" b="1" dirty="0" err="1"/>
              <a:t>оптмизация</a:t>
            </a:r>
            <a:r>
              <a:rPr lang="ru-RU" sz="1600" b="1" dirty="0"/>
              <a:t> нефтеперерабатывающего производства </a:t>
            </a:r>
          </a:p>
        </p:txBody>
      </p:sp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4FA90774-B836-3C40-B725-318371F7DE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2973" y="3624711"/>
            <a:ext cx="2322909" cy="1550542"/>
          </a:xfrm>
          <a:prstGeom prst="rect">
            <a:avLst/>
          </a:prstGeom>
          <a:effectLst>
            <a:softEdge rad="139700"/>
          </a:effec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082C65D-4408-9C4D-84ED-C2AC673C8008}"/>
              </a:ext>
            </a:extLst>
          </p:cNvPr>
          <p:cNvSpPr txBox="1"/>
          <p:nvPr/>
        </p:nvSpPr>
        <p:spPr>
          <a:xfrm>
            <a:off x="7980279" y="2676984"/>
            <a:ext cx="2484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/>
              <a:t>Многокритериальная оптимизация сборочного производственного производства  </a:t>
            </a: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C99E9825-3DFE-4C44-859B-6DD5C4315691}"/>
              </a:ext>
            </a:extLst>
          </p:cNvPr>
          <p:cNvGrpSpPr/>
          <p:nvPr/>
        </p:nvGrpSpPr>
        <p:grpSpPr>
          <a:xfrm>
            <a:off x="1360520" y="5084915"/>
            <a:ext cx="3956340" cy="1599717"/>
            <a:chOff x="1141492" y="1365813"/>
            <a:chExt cx="10072473" cy="4467162"/>
          </a:xfrm>
        </p:grpSpPr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5A7F059A-BFD7-4547-8230-5607738F29A2}"/>
                </a:ext>
              </a:extLst>
            </p:cNvPr>
            <p:cNvGrpSpPr/>
            <p:nvPr/>
          </p:nvGrpSpPr>
          <p:grpSpPr>
            <a:xfrm>
              <a:off x="1141492" y="1365813"/>
              <a:ext cx="10072473" cy="4467162"/>
              <a:chOff x="1141492" y="1365813"/>
              <a:chExt cx="10072473" cy="4467162"/>
            </a:xfrm>
          </p:grpSpPr>
          <p:pic>
            <p:nvPicPr>
              <p:cNvPr id="56" name="Рисунок 55">
                <a:extLst>
                  <a:ext uri="{FF2B5EF4-FFF2-40B4-BE49-F238E27FC236}">
                    <a16:creationId xmlns:a16="http://schemas.microsoft.com/office/drawing/2014/main" id="{DD849285-5ECF-D14B-9CF4-70D17278D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1492" y="1785440"/>
                <a:ext cx="9331100" cy="4047535"/>
              </a:xfrm>
              <a:prstGeom prst="rect">
                <a:avLst/>
              </a:prstGeom>
            </p:spPr>
          </p:pic>
          <p:cxnSp>
            <p:nvCxnSpPr>
              <p:cNvPr id="57" name="Прямая со стрелкой 56">
                <a:extLst>
                  <a:ext uri="{FF2B5EF4-FFF2-40B4-BE49-F238E27FC236}">
                    <a16:creationId xmlns:a16="http://schemas.microsoft.com/office/drawing/2014/main" id="{A7B8B108-42DE-DA4A-9385-B22D4FCE118E}"/>
                  </a:ext>
                </a:extLst>
              </p:cNvPr>
              <p:cNvCxnSpPr/>
              <p:nvPr/>
            </p:nvCxnSpPr>
            <p:spPr>
              <a:xfrm flipV="1">
                <a:off x="1331090" y="5648446"/>
                <a:ext cx="9882875" cy="115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Прямая со стрелкой 57">
                <a:extLst>
                  <a:ext uri="{FF2B5EF4-FFF2-40B4-BE49-F238E27FC236}">
                    <a16:creationId xmlns:a16="http://schemas.microsoft.com/office/drawing/2014/main" id="{D7CFE9C0-E023-D448-AB35-93F494482ED5}"/>
                  </a:ext>
                </a:extLst>
              </p:cNvPr>
              <p:cNvCxnSpPr/>
              <p:nvPr/>
            </p:nvCxnSpPr>
            <p:spPr>
              <a:xfrm flipH="1" flipV="1">
                <a:off x="1331090" y="1365813"/>
                <a:ext cx="11573" cy="429420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A00E9EAD-E1EA-7944-A4B1-7FE38DEF361D}"/>
                </a:ext>
              </a:extLst>
            </p:cNvPr>
            <p:cNvSpPr/>
            <p:nvPr/>
          </p:nvSpPr>
          <p:spPr>
            <a:xfrm>
              <a:off x="2754775" y="2152891"/>
              <a:ext cx="8160152" cy="3298785"/>
            </a:xfrm>
            <a:custGeom>
              <a:avLst/>
              <a:gdLst>
                <a:gd name="connsiteX0" fmla="*/ 0 w 8160152"/>
                <a:gd name="connsiteY0" fmla="*/ 0 h 3298785"/>
                <a:gd name="connsiteX1" fmla="*/ 439838 w 8160152"/>
                <a:gd name="connsiteY1" fmla="*/ 138896 h 3298785"/>
                <a:gd name="connsiteX2" fmla="*/ 1527858 w 8160152"/>
                <a:gd name="connsiteY2" fmla="*/ 787079 h 3298785"/>
                <a:gd name="connsiteX3" fmla="*/ 2291787 w 8160152"/>
                <a:gd name="connsiteY3" fmla="*/ 1539433 h 3298785"/>
                <a:gd name="connsiteX4" fmla="*/ 3414531 w 8160152"/>
                <a:gd name="connsiteY4" fmla="*/ 2257063 h 3298785"/>
                <a:gd name="connsiteX5" fmla="*/ 7546693 w 8160152"/>
                <a:gd name="connsiteY5" fmla="*/ 3159889 h 3298785"/>
                <a:gd name="connsiteX6" fmla="*/ 8160152 w 8160152"/>
                <a:gd name="connsiteY6" fmla="*/ 3298785 h 3298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0152" h="3298785">
                  <a:moveTo>
                    <a:pt x="0" y="0"/>
                  </a:moveTo>
                  <a:cubicBezTo>
                    <a:pt x="92597" y="3858"/>
                    <a:pt x="185195" y="7716"/>
                    <a:pt x="439838" y="138896"/>
                  </a:cubicBezTo>
                  <a:cubicBezTo>
                    <a:pt x="694481" y="270076"/>
                    <a:pt x="1219200" y="553656"/>
                    <a:pt x="1527858" y="787079"/>
                  </a:cubicBezTo>
                  <a:cubicBezTo>
                    <a:pt x="1836516" y="1020502"/>
                    <a:pt x="1977342" y="1294436"/>
                    <a:pt x="2291787" y="1539433"/>
                  </a:cubicBezTo>
                  <a:cubicBezTo>
                    <a:pt x="2606232" y="1784430"/>
                    <a:pt x="2538713" y="1986987"/>
                    <a:pt x="3414531" y="2257063"/>
                  </a:cubicBezTo>
                  <a:cubicBezTo>
                    <a:pt x="4290349" y="2527139"/>
                    <a:pt x="7546693" y="3159889"/>
                    <a:pt x="7546693" y="3159889"/>
                  </a:cubicBezTo>
                  <a:lnTo>
                    <a:pt x="8160152" y="3298785"/>
                  </a:lnTo>
                </a:path>
              </a:pathLst>
            </a:custGeom>
            <a:noFill/>
            <a:ln w="317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43A4C91-9785-E940-B7B1-F9DA18F9C5A2}"/>
              </a:ext>
            </a:extLst>
          </p:cNvPr>
          <p:cNvSpPr txBox="1"/>
          <p:nvPr/>
        </p:nvSpPr>
        <p:spPr>
          <a:xfrm rot="1861948">
            <a:off x="2406597" y="5722275"/>
            <a:ext cx="1720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Парето-фронт</a:t>
            </a:r>
          </a:p>
        </p:txBody>
      </p: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930E7BEA-C415-0C45-9D05-C5518687F437}"/>
              </a:ext>
            </a:extLst>
          </p:cNvPr>
          <p:cNvGrpSpPr/>
          <p:nvPr/>
        </p:nvGrpSpPr>
        <p:grpSpPr>
          <a:xfrm>
            <a:off x="8008920" y="5342226"/>
            <a:ext cx="1320227" cy="1129429"/>
            <a:chOff x="705601" y="1764230"/>
            <a:chExt cx="2939372" cy="2864271"/>
          </a:xfrm>
        </p:grpSpPr>
        <p:grpSp>
          <p:nvGrpSpPr>
            <p:cNvPr id="60" name="Группа 59">
              <a:extLst>
                <a:ext uri="{FF2B5EF4-FFF2-40B4-BE49-F238E27FC236}">
                  <a16:creationId xmlns:a16="http://schemas.microsoft.com/office/drawing/2014/main" id="{29C63D7B-EA08-CD4A-992B-496BC2178C20}"/>
                </a:ext>
              </a:extLst>
            </p:cNvPr>
            <p:cNvGrpSpPr/>
            <p:nvPr/>
          </p:nvGrpSpPr>
          <p:grpSpPr>
            <a:xfrm>
              <a:off x="953805" y="1906241"/>
              <a:ext cx="2500595" cy="2722260"/>
              <a:chOff x="445805" y="963053"/>
              <a:chExt cx="4552531" cy="4641960"/>
            </a:xfrm>
          </p:grpSpPr>
          <p:grpSp>
            <p:nvGrpSpPr>
              <p:cNvPr id="66" name="Группа 65">
                <a:extLst>
                  <a:ext uri="{FF2B5EF4-FFF2-40B4-BE49-F238E27FC236}">
                    <a16:creationId xmlns:a16="http://schemas.microsoft.com/office/drawing/2014/main" id="{E8CC2DF1-9F49-B341-9E76-8F42E4538614}"/>
                  </a:ext>
                </a:extLst>
              </p:cNvPr>
              <p:cNvGrpSpPr/>
              <p:nvPr/>
            </p:nvGrpSpPr>
            <p:grpSpPr>
              <a:xfrm>
                <a:off x="445805" y="1562182"/>
                <a:ext cx="4552531" cy="4042831"/>
                <a:chOff x="445805" y="1562182"/>
                <a:chExt cx="3990161" cy="4042831"/>
              </a:xfrm>
            </p:grpSpPr>
            <p:grpSp>
              <p:nvGrpSpPr>
                <p:cNvPr id="72" name="Группа 71">
                  <a:extLst>
                    <a:ext uri="{FF2B5EF4-FFF2-40B4-BE49-F238E27FC236}">
                      <a16:creationId xmlns:a16="http://schemas.microsoft.com/office/drawing/2014/main" id="{6F0BEB0C-284B-B847-9120-C81F7FCB59D3}"/>
                    </a:ext>
                  </a:extLst>
                </p:cNvPr>
                <p:cNvGrpSpPr/>
                <p:nvPr/>
              </p:nvGrpSpPr>
              <p:grpSpPr>
                <a:xfrm>
                  <a:off x="445805" y="1562182"/>
                  <a:ext cx="3990161" cy="4042831"/>
                  <a:chOff x="445805" y="1562182"/>
                  <a:chExt cx="3990161" cy="4042831"/>
                </a:xfrm>
              </p:grpSpPr>
              <p:sp>
                <p:nvSpPr>
                  <p:cNvPr id="78" name="Правильный пятиугольник 77">
                    <a:extLst>
                      <a:ext uri="{FF2B5EF4-FFF2-40B4-BE49-F238E27FC236}">
                        <a16:creationId xmlns:a16="http://schemas.microsoft.com/office/drawing/2014/main" id="{C5299C54-254A-AE42-B0A3-6C53B9A6089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748095" y="2719745"/>
                    <a:ext cx="1361872" cy="1319112"/>
                  </a:xfrm>
                  <a:prstGeom prst="pentagon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79" name="Правильный пятиугольник 78">
                    <a:extLst>
                      <a:ext uri="{FF2B5EF4-FFF2-40B4-BE49-F238E27FC236}">
                        <a16:creationId xmlns:a16="http://schemas.microsoft.com/office/drawing/2014/main" id="{7AF99763-5AC5-0B4D-B412-D5DE7623D43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295147" y="2272022"/>
                    <a:ext cx="2267766" cy="2237504"/>
                  </a:xfrm>
                  <a:prstGeom prst="pentagon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80" name="Правильный пятиугольник 79">
                    <a:extLst>
                      <a:ext uri="{FF2B5EF4-FFF2-40B4-BE49-F238E27FC236}">
                        <a16:creationId xmlns:a16="http://schemas.microsoft.com/office/drawing/2014/main" id="{919C7661-1454-FF42-BD3B-70548BE6AC7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6717" y="1887520"/>
                    <a:ext cx="3230725" cy="3184600"/>
                  </a:xfrm>
                  <a:prstGeom prst="pentagon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81" name="Правильный пятиугольник 80">
                    <a:extLst>
                      <a:ext uri="{FF2B5EF4-FFF2-40B4-BE49-F238E27FC236}">
                        <a16:creationId xmlns:a16="http://schemas.microsoft.com/office/drawing/2014/main" id="{0836A53F-2515-BF47-8CA2-0A35FAAFD30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45805" y="1562182"/>
                    <a:ext cx="3990161" cy="4042831"/>
                  </a:xfrm>
                  <a:prstGeom prst="pentagon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sp>
              <p:nvSpPr>
                <p:cNvPr id="73" name="Прямоугольник 72">
                  <a:extLst>
                    <a:ext uri="{FF2B5EF4-FFF2-40B4-BE49-F238E27FC236}">
                      <a16:creationId xmlns:a16="http://schemas.microsoft.com/office/drawing/2014/main" id="{4662E18B-B1E4-AD4C-8585-B47540962061}"/>
                    </a:ext>
                  </a:extLst>
                </p:cNvPr>
                <p:cNvSpPr/>
                <p:nvPr/>
              </p:nvSpPr>
              <p:spPr>
                <a:xfrm rot="16200000">
                  <a:off x="1548078" y="2415785"/>
                  <a:ext cx="1792396" cy="19144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74" name="Прямоугольник 73">
                  <a:extLst>
                    <a:ext uri="{FF2B5EF4-FFF2-40B4-BE49-F238E27FC236}">
                      <a16:creationId xmlns:a16="http://schemas.microsoft.com/office/drawing/2014/main" id="{78DD43B0-DDA3-E14B-88ED-961252AC4B3D}"/>
                    </a:ext>
                  </a:extLst>
                </p:cNvPr>
                <p:cNvSpPr/>
                <p:nvPr/>
              </p:nvSpPr>
              <p:spPr>
                <a:xfrm rot="19879364">
                  <a:off x="2477656" y="3042746"/>
                  <a:ext cx="1116394" cy="189263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75" name="Прямоугольник 74">
                  <a:extLst>
                    <a:ext uri="{FF2B5EF4-FFF2-40B4-BE49-F238E27FC236}">
                      <a16:creationId xmlns:a16="http://schemas.microsoft.com/office/drawing/2014/main" id="{77462964-C64E-954D-BAF4-DA6C5B46721A}"/>
                    </a:ext>
                  </a:extLst>
                </p:cNvPr>
                <p:cNvSpPr/>
                <p:nvPr/>
              </p:nvSpPr>
              <p:spPr>
                <a:xfrm rot="1304607" flipV="1">
                  <a:off x="1749110" y="3216592"/>
                  <a:ext cx="712420" cy="234142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76" name="Прямоугольник 75">
                  <a:extLst>
                    <a:ext uri="{FF2B5EF4-FFF2-40B4-BE49-F238E27FC236}">
                      <a16:creationId xmlns:a16="http://schemas.microsoft.com/office/drawing/2014/main" id="{58974119-5B86-9E4D-AE24-9A4C90AD3D48}"/>
                    </a:ext>
                  </a:extLst>
                </p:cNvPr>
                <p:cNvSpPr/>
                <p:nvPr/>
              </p:nvSpPr>
              <p:spPr>
                <a:xfrm rot="18564338">
                  <a:off x="1588036" y="3778660"/>
                  <a:ext cx="985775" cy="180577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77" name="Прямоугольник 76">
                  <a:extLst>
                    <a:ext uri="{FF2B5EF4-FFF2-40B4-BE49-F238E27FC236}">
                      <a16:creationId xmlns:a16="http://schemas.microsoft.com/office/drawing/2014/main" id="{764C68E8-0BC6-024A-9F80-C8BAD0F16668}"/>
                    </a:ext>
                  </a:extLst>
                </p:cNvPr>
                <p:cNvSpPr/>
                <p:nvPr/>
              </p:nvSpPr>
              <p:spPr>
                <a:xfrm rot="13370371" flipV="1">
                  <a:off x="2429124" y="3689158"/>
                  <a:ext cx="705727" cy="197076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cxnSp>
            <p:nvCxnSpPr>
              <p:cNvPr id="67" name="Прямая со стрелкой 66">
                <a:extLst>
                  <a:ext uri="{FF2B5EF4-FFF2-40B4-BE49-F238E27FC236}">
                    <a16:creationId xmlns:a16="http://schemas.microsoft.com/office/drawing/2014/main" id="{E0231A5F-047E-5949-959A-713BF63783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5827" y="963053"/>
                <a:ext cx="0" cy="59912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Прямая со стрелкой 67">
                <a:extLst>
                  <a:ext uri="{FF2B5EF4-FFF2-40B4-BE49-F238E27FC236}">
                    <a16:creationId xmlns:a16="http://schemas.microsoft.com/office/drawing/2014/main" id="{E953B9A4-8F04-224C-BA56-770B2E9512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02236" y="2221222"/>
                <a:ext cx="996100" cy="60279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Прямая со стрелкой 68">
                <a:extLst>
                  <a:ext uri="{FF2B5EF4-FFF2-40B4-BE49-F238E27FC236}">
                    <a16:creationId xmlns:a16="http://schemas.microsoft.com/office/drawing/2014/main" id="{68C9147B-E9C5-514F-956A-22A069F29B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5597" y="2511509"/>
                <a:ext cx="1389131" cy="6616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Прямая со стрелкой 69">
                <a:extLst>
                  <a:ext uri="{FF2B5EF4-FFF2-40B4-BE49-F238E27FC236}">
                    <a16:creationId xmlns:a16="http://schemas.microsoft.com/office/drawing/2014/main" id="{51EBC26E-177E-3E44-8267-23768ACFF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95265" y="4182728"/>
                <a:ext cx="824424" cy="88939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Прямая со стрелкой 70">
                <a:extLst>
                  <a:ext uri="{FF2B5EF4-FFF2-40B4-BE49-F238E27FC236}">
                    <a16:creationId xmlns:a16="http://schemas.microsoft.com/office/drawing/2014/main" id="{F0078B1A-6312-094E-82A5-3575C5A6B3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3456" y="4091627"/>
                <a:ext cx="1026830" cy="84662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Прямоугольник 60">
                  <a:extLst>
                    <a:ext uri="{FF2B5EF4-FFF2-40B4-BE49-F238E27FC236}">
                      <a16:creationId xmlns:a16="http://schemas.microsoft.com/office/drawing/2014/main" id="{301BE309-4E6E-AE4B-AD17-494EF2157EA6}"/>
                    </a:ext>
                  </a:extLst>
                </p:cNvPr>
                <p:cNvSpPr/>
                <p:nvPr/>
              </p:nvSpPr>
              <p:spPr>
                <a:xfrm>
                  <a:off x="2146237" y="1764230"/>
                  <a:ext cx="4726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091F89DB-BD2D-BA4A-A61B-FB5830B2D3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237" y="1764230"/>
                  <a:ext cx="47263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Прямоугольник 61">
                  <a:extLst>
                    <a:ext uri="{FF2B5EF4-FFF2-40B4-BE49-F238E27FC236}">
                      <a16:creationId xmlns:a16="http://schemas.microsoft.com/office/drawing/2014/main" id="{2468DFE5-4D88-FB41-BB80-3D93F1343B20}"/>
                    </a:ext>
                  </a:extLst>
                </p:cNvPr>
                <p:cNvSpPr/>
                <p:nvPr/>
              </p:nvSpPr>
              <p:spPr>
                <a:xfrm>
                  <a:off x="3167022" y="2779289"/>
                  <a:ext cx="4779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61" name="Прямоугольник 60">
                  <a:extLst>
                    <a:ext uri="{FF2B5EF4-FFF2-40B4-BE49-F238E27FC236}">
                      <a16:creationId xmlns:a16="http://schemas.microsoft.com/office/drawing/2014/main" id="{BE9C5435-D99D-3C4A-8765-82B9004880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7022" y="2779289"/>
                  <a:ext cx="477951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Прямоугольник 62">
                  <a:extLst>
                    <a:ext uri="{FF2B5EF4-FFF2-40B4-BE49-F238E27FC236}">
                      <a16:creationId xmlns:a16="http://schemas.microsoft.com/office/drawing/2014/main" id="{066EC670-AE57-A04A-8A19-BC115EB539F0}"/>
                    </a:ext>
                  </a:extLst>
                </p:cNvPr>
                <p:cNvSpPr/>
                <p:nvPr/>
              </p:nvSpPr>
              <p:spPr>
                <a:xfrm>
                  <a:off x="2739688" y="4154848"/>
                  <a:ext cx="4779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78" name="Прямоугольник 77">
                  <a:extLst>
                    <a:ext uri="{FF2B5EF4-FFF2-40B4-BE49-F238E27FC236}">
                      <a16:creationId xmlns:a16="http://schemas.microsoft.com/office/drawing/2014/main" id="{0939E5E1-2AA6-2346-BEC5-D722FD1BF6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9688" y="4154848"/>
                  <a:ext cx="477951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Прямоугольник 63">
                  <a:extLst>
                    <a:ext uri="{FF2B5EF4-FFF2-40B4-BE49-F238E27FC236}">
                      <a16:creationId xmlns:a16="http://schemas.microsoft.com/office/drawing/2014/main" id="{D41B2D8A-03BE-9443-BFBF-9DE89EA2CE31}"/>
                    </a:ext>
                  </a:extLst>
                </p:cNvPr>
                <p:cNvSpPr/>
                <p:nvPr/>
              </p:nvSpPr>
              <p:spPr>
                <a:xfrm>
                  <a:off x="705601" y="2909993"/>
                  <a:ext cx="4779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79" name="Прямоугольник 78">
                  <a:extLst>
                    <a:ext uri="{FF2B5EF4-FFF2-40B4-BE49-F238E27FC236}">
                      <a16:creationId xmlns:a16="http://schemas.microsoft.com/office/drawing/2014/main" id="{4BA5B328-663E-6A42-8A5E-64B5D396F7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601" y="2909993"/>
                  <a:ext cx="477951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Прямоугольник 64">
                  <a:extLst>
                    <a:ext uri="{FF2B5EF4-FFF2-40B4-BE49-F238E27FC236}">
                      <a16:creationId xmlns:a16="http://schemas.microsoft.com/office/drawing/2014/main" id="{F4F37F28-A9DF-934F-A587-82E80079A326}"/>
                    </a:ext>
                  </a:extLst>
                </p:cNvPr>
                <p:cNvSpPr/>
                <p:nvPr/>
              </p:nvSpPr>
              <p:spPr>
                <a:xfrm>
                  <a:off x="1432526" y="4235017"/>
                  <a:ext cx="4779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80" name="Прямоугольник 79">
                  <a:extLst>
                    <a:ext uri="{FF2B5EF4-FFF2-40B4-BE49-F238E27FC236}">
                      <a16:creationId xmlns:a16="http://schemas.microsoft.com/office/drawing/2014/main" id="{A569B1F0-BCAF-F643-A177-9C6D906217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2526" y="4235017"/>
                  <a:ext cx="477951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F4605AB1-8AC1-5040-8753-932D03C08174}"/>
              </a:ext>
            </a:extLst>
          </p:cNvPr>
          <p:cNvGrpSpPr/>
          <p:nvPr/>
        </p:nvGrpSpPr>
        <p:grpSpPr>
          <a:xfrm>
            <a:off x="10083455" y="5442117"/>
            <a:ext cx="2108545" cy="1307401"/>
            <a:chOff x="6876617" y="1507774"/>
            <a:chExt cx="6860845" cy="43383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EFAF7DA-DF94-AC4C-AD35-A6AAE9DCAD7D}"/>
                    </a:ext>
                  </a:extLst>
                </p:cNvPr>
                <p:cNvSpPr txBox="1"/>
                <p:nvPr/>
              </p:nvSpPr>
              <p:spPr>
                <a:xfrm>
                  <a:off x="10599269" y="5335452"/>
                  <a:ext cx="3138193" cy="5106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oMath>
                    </m:oMathPara>
                  </a14:m>
                  <a:endParaRPr lang="ru-RU" sz="10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EFAF7DA-DF94-AC4C-AD35-A6AAE9DCA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9269" y="5335452"/>
                  <a:ext cx="3138193" cy="510643"/>
                </a:xfrm>
                <a:prstGeom prst="rect">
                  <a:avLst/>
                </a:prstGeom>
                <a:blipFill>
                  <a:blip r:embed="rId17"/>
                  <a:stretch>
                    <a:fillRect b="-3076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5E495837-59E8-0349-B701-25DF9E2BDB21}"/>
                    </a:ext>
                  </a:extLst>
                </p:cNvPr>
                <p:cNvSpPr txBox="1"/>
                <p:nvPr/>
              </p:nvSpPr>
              <p:spPr>
                <a:xfrm>
                  <a:off x="6949435" y="1530189"/>
                  <a:ext cx="3109267" cy="5106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oMath>
                    </m:oMathPara>
                  </a14:m>
                  <a:endParaRPr lang="ru-RU" sz="10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5E495837-59E8-0349-B701-25DF9E2BDB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9435" y="1530189"/>
                  <a:ext cx="3109267" cy="510643"/>
                </a:xfrm>
                <a:prstGeom prst="rect">
                  <a:avLst/>
                </a:prstGeom>
                <a:blipFill>
                  <a:blip r:embed="rId18"/>
                  <a:stretch>
                    <a:fillRect b="-2307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F2CFF27-B299-A64B-A880-68E8A5D47EC1}"/>
                </a:ext>
              </a:extLst>
            </p:cNvPr>
            <p:cNvSpPr txBox="1"/>
            <p:nvPr/>
          </p:nvSpPr>
          <p:spPr>
            <a:xfrm rot="2373838">
              <a:off x="7684035" y="3452256"/>
              <a:ext cx="4356246" cy="7659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900" b="1" dirty="0">
                  <a:solidFill>
                    <a:srgbClr val="FF0000"/>
                  </a:solidFill>
                </a:rPr>
                <a:t>Парето-фронт</a:t>
              </a:r>
            </a:p>
          </p:txBody>
        </p:sp>
        <p:grpSp>
          <p:nvGrpSpPr>
            <p:cNvPr id="86" name="Группа 85">
              <a:extLst>
                <a:ext uri="{FF2B5EF4-FFF2-40B4-BE49-F238E27FC236}">
                  <a16:creationId xmlns:a16="http://schemas.microsoft.com/office/drawing/2014/main" id="{7C03B020-AB22-ED48-9AAC-2E2080B1F985}"/>
                </a:ext>
              </a:extLst>
            </p:cNvPr>
            <p:cNvGrpSpPr/>
            <p:nvPr/>
          </p:nvGrpSpPr>
          <p:grpSpPr>
            <a:xfrm>
              <a:off x="6876617" y="1507774"/>
              <a:ext cx="4299383" cy="3719013"/>
              <a:chOff x="5911417" y="1507774"/>
              <a:chExt cx="4534976" cy="3478305"/>
            </a:xfrm>
          </p:grpSpPr>
          <p:grpSp>
            <p:nvGrpSpPr>
              <p:cNvPr id="89" name="Группа 88">
                <a:extLst>
                  <a:ext uri="{FF2B5EF4-FFF2-40B4-BE49-F238E27FC236}">
                    <a16:creationId xmlns:a16="http://schemas.microsoft.com/office/drawing/2014/main" id="{4C098AB5-478C-C44E-9290-356F07D5248F}"/>
                  </a:ext>
                </a:extLst>
              </p:cNvPr>
              <p:cNvGrpSpPr/>
              <p:nvPr/>
            </p:nvGrpSpPr>
            <p:grpSpPr>
              <a:xfrm>
                <a:off x="5911417" y="1507774"/>
                <a:ext cx="4534976" cy="3478305"/>
                <a:chOff x="5911417" y="1507774"/>
                <a:chExt cx="4534976" cy="3478305"/>
              </a:xfrm>
            </p:grpSpPr>
            <p:grpSp>
              <p:nvGrpSpPr>
                <p:cNvPr id="91" name="Группа 90">
                  <a:extLst>
                    <a:ext uri="{FF2B5EF4-FFF2-40B4-BE49-F238E27FC236}">
                      <a16:creationId xmlns:a16="http://schemas.microsoft.com/office/drawing/2014/main" id="{F1040A24-4BBC-D04E-B70E-DFD17BE1B6B7}"/>
                    </a:ext>
                  </a:extLst>
                </p:cNvPr>
                <p:cNvGrpSpPr/>
                <p:nvPr/>
              </p:nvGrpSpPr>
              <p:grpSpPr>
                <a:xfrm>
                  <a:off x="5911417" y="1507774"/>
                  <a:ext cx="4534976" cy="3478305"/>
                  <a:chOff x="6096000" y="2581836"/>
                  <a:chExt cx="4487055" cy="3478305"/>
                </a:xfrm>
              </p:grpSpPr>
              <p:cxnSp>
                <p:nvCxnSpPr>
                  <p:cNvPr id="97" name="Прямая со стрелкой 96">
                    <a:extLst>
                      <a:ext uri="{FF2B5EF4-FFF2-40B4-BE49-F238E27FC236}">
                        <a16:creationId xmlns:a16="http://schemas.microsoft.com/office/drawing/2014/main" id="{F36A1795-8822-834E-ADCE-49FF2D5732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096000" y="2581836"/>
                    <a:ext cx="35859" cy="347830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Прямая со стрелкой 97">
                    <a:extLst>
                      <a:ext uri="{FF2B5EF4-FFF2-40B4-BE49-F238E27FC236}">
                        <a16:creationId xmlns:a16="http://schemas.microsoft.com/office/drawing/2014/main" id="{913199A4-7D4F-184A-8360-3925224405FD}"/>
                      </a:ext>
                    </a:extLst>
                  </p:cNvPr>
                  <p:cNvCxnSpPr/>
                  <p:nvPr/>
                </p:nvCxnSpPr>
                <p:spPr>
                  <a:xfrm>
                    <a:off x="6131859" y="6060141"/>
                    <a:ext cx="445119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9" name="Овал 98">
                    <a:extLst>
                      <a:ext uri="{FF2B5EF4-FFF2-40B4-BE49-F238E27FC236}">
                        <a16:creationId xmlns:a16="http://schemas.microsoft.com/office/drawing/2014/main" id="{F3DE4E78-8E8D-5C42-A528-E636D74E6E26}"/>
                      </a:ext>
                    </a:extLst>
                  </p:cNvPr>
                  <p:cNvSpPr/>
                  <p:nvPr/>
                </p:nvSpPr>
                <p:spPr>
                  <a:xfrm>
                    <a:off x="6642839" y="3141169"/>
                    <a:ext cx="125506" cy="1613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00" name="Овал 99">
                    <a:extLst>
                      <a:ext uri="{FF2B5EF4-FFF2-40B4-BE49-F238E27FC236}">
                        <a16:creationId xmlns:a16="http://schemas.microsoft.com/office/drawing/2014/main" id="{C7C229A5-696A-484D-A383-3A24C45155A3}"/>
                      </a:ext>
                    </a:extLst>
                  </p:cNvPr>
                  <p:cNvSpPr/>
                  <p:nvPr/>
                </p:nvSpPr>
                <p:spPr>
                  <a:xfrm>
                    <a:off x="9315602" y="5427806"/>
                    <a:ext cx="125506" cy="1613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101" name="Прямая соединительная линия 100">
                    <a:extLst>
                      <a:ext uri="{FF2B5EF4-FFF2-40B4-BE49-F238E27FC236}">
                        <a16:creationId xmlns:a16="http://schemas.microsoft.com/office/drawing/2014/main" id="{946A0ECA-1F4D-5C48-8B73-E0FCC1345708}"/>
                      </a:ext>
                    </a:extLst>
                  </p:cNvPr>
                  <p:cNvCxnSpPr>
                    <a:cxnSpLocks/>
                    <a:stCxn id="100" idx="6"/>
                  </p:cNvCxnSpPr>
                  <p:nvPr/>
                </p:nvCxnSpPr>
                <p:spPr>
                  <a:xfrm flipH="1">
                    <a:off x="6096002" y="5508489"/>
                    <a:ext cx="3345106" cy="21843"/>
                  </a:xfrm>
                  <a:prstGeom prst="line">
                    <a:avLst/>
                  </a:prstGeom>
                  <a:ln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Прямая соединительная линия 101">
                    <a:extLst>
                      <a:ext uri="{FF2B5EF4-FFF2-40B4-BE49-F238E27FC236}">
                        <a16:creationId xmlns:a16="http://schemas.microsoft.com/office/drawing/2014/main" id="{B8CC44B5-B3C7-B448-927A-FFCD79A95E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05592" y="3223246"/>
                    <a:ext cx="45961" cy="2836895"/>
                  </a:xfrm>
                  <a:prstGeom prst="line">
                    <a:avLst/>
                  </a:prstGeom>
                  <a:ln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Овал 102">
                    <a:extLst>
                      <a:ext uri="{FF2B5EF4-FFF2-40B4-BE49-F238E27FC236}">
                        <a16:creationId xmlns:a16="http://schemas.microsoft.com/office/drawing/2014/main" id="{B5F8D275-CB3C-6C47-87B3-7EB9050793BE}"/>
                      </a:ext>
                    </a:extLst>
                  </p:cNvPr>
                  <p:cNvSpPr/>
                  <p:nvPr/>
                </p:nvSpPr>
                <p:spPr>
                  <a:xfrm>
                    <a:off x="7055222" y="3894098"/>
                    <a:ext cx="125506" cy="1613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sp>
              <p:nvSpPr>
                <p:cNvPr id="92" name="Овал 91">
                  <a:extLst>
                    <a:ext uri="{FF2B5EF4-FFF2-40B4-BE49-F238E27FC236}">
                      <a16:creationId xmlns:a16="http://schemas.microsoft.com/office/drawing/2014/main" id="{DE283908-1EC7-B545-BF05-E641A8E09D45}"/>
                    </a:ext>
                  </a:extLst>
                </p:cNvPr>
                <p:cNvSpPr/>
                <p:nvPr/>
              </p:nvSpPr>
              <p:spPr>
                <a:xfrm>
                  <a:off x="6668215" y="2432900"/>
                  <a:ext cx="126846" cy="16136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3" name="Овал 92">
                  <a:extLst>
                    <a:ext uri="{FF2B5EF4-FFF2-40B4-BE49-F238E27FC236}">
                      <a16:creationId xmlns:a16="http://schemas.microsoft.com/office/drawing/2014/main" id="{3731A14E-829E-4943-9613-33B0D86344D0}"/>
                    </a:ext>
                  </a:extLst>
                </p:cNvPr>
                <p:cNvSpPr/>
                <p:nvPr/>
              </p:nvSpPr>
              <p:spPr>
                <a:xfrm>
                  <a:off x="7049215" y="3169500"/>
                  <a:ext cx="126846" cy="16136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4" name="Овал 93">
                  <a:extLst>
                    <a:ext uri="{FF2B5EF4-FFF2-40B4-BE49-F238E27FC236}">
                      <a16:creationId xmlns:a16="http://schemas.microsoft.com/office/drawing/2014/main" id="{693618CB-63A1-4A48-8CB7-F39499AEA6DB}"/>
                    </a:ext>
                  </a:extLst>
                </p:cNvPr>
                <p:cNvSpPr/>
                <p:nvPr/>
              </p:nvSpPr>
              <p:spPr>
                <a:xfrm>
                  <a:off x="7582615" y="3652100"/>
                  <a:ext cx="126846" cy="16136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5" name="Овал 94">
                  <a:extLst>
                    <a:ext uri="{FF2B5EF4-FFF2-40B4-BE49-F238E27FC236}">
                      <a16:creationId xmlns:a16="http://schemas.microsoft.com/office/drawing/2014/main" id="{12C90CE0-6726-5842-9F37-F28C525726BC}"/>
                    </a:ext>
                  </a:extLst>
                </p:cNvPr>
                <p:cNvSpPr/>
                <p:nvPr/>
              </p:nvSpPr>
              <p:spPr>
                <a:xfrm>
                  <a:off x="8090615" y="3906100"/>
                  <a:ext cx="126846" cy="16136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96" name="Овал 95">
                  <a:extLst>
                    <a:ext uri="{FF2B5EF4-FFF2-40B4-BE49-F238E27FC236}">
                      <a16:creationId xmlns:a16="http://schemas.microsoft.com/office/drawing/2014/main" id="{4AE84995-BAF3-B846-8718-233C4C8D1316}"/>
                    </a:ext>
                  </a:extLst>
                </p:cNvPr>
                <p:cNvSpPr/>
                <p:nvPr/>
              </p:nvSpPr>
              <p:spPr>
                <a:xfrm>
                  <a:off x="8471615" y="4058500"/>
                  <a:ext cx="126846" cy="16136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90" name="Полилиния 89">
                <a:extLst>
                  <a:ext uri="{FF2B5EF4-FFF2-40B4-BE49-F238E27FC236}">
                    <a16:creationId xmlns:a16="http://schemas.microsoft.com/office/drawing/2014/main" id="{05C2428F-726F-1B40-85DD-3FBD71E64BC3}"/>
                  </a:ext>
                </a:extLst>
              </p:cNvPr>
              <p:cNvSpPr/>
              <p:nvPr/>
            </p:nvSpPr>
            <p:spPr>
              <a:xfrm>
                <a:off x="6477000" y="1701800"/>
                <a:ext cx="3199420" cy="2707486"/>
              </a:xfrm>
              <a:custGeom>
                <a:avLst/>
                <a:gdLst>
                  <a:gd name="connsiteX0" fmla="*/ 0 w 3199420"/>
                  <a:gd name="connsiteY0" fmla="*/ 0 h 2707486"/>
                  <a:gd name="connsiteX1" fmla="*/ 203200 w 3199420"/>
                  <a:gd name="connsiteY1" fmla="*/ 736600 h 2707486"/>
                  <a:gd name="connsiteX2" fmla="*/ 584200 w 3199420"/>
                  <a:gd name="connsiteY2" fmla="*/ 1346200 h 2707486"/>
                  <a:gd name="connsiteX3" fmla="*/ 1168400 w 3199420"/>
                  <a:gd name="connsiteY3" fmla="*/ 1930400 h 2707486"/>
                  <a:gd name="connsiteX4" fmla="*/ 2260600 w 3199420"/>
                  <a:gd name="connsiteY4" fmla="*/ 2463800 h 2707486"/>
                  <a:gd name="connsiteX5" fmla="*/ 3124200 w 3199420"/>
                  <a:gd name="connsiteY5" fmla="*/ 2692400 h 2707486"/>
                  <a:gd name="connsiteX6" fmla="*/ 3098800 w 3199420"/>
                  <a:gd name="connsiteY6" fmla="*/ 2667000 h 2707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99420" h="2707486">
                    <a:moveTo>
                      <a:pt x="0" y="0"/>
                    </a:moveTo>
                    <a:cubicBezTo>
                      <a:pt x="52916" y="256116"/>
                      <a:pt x="105833" y="512233"/>
                      <a:pt x="203200" y="736600"/>
                    </a:cubicBezTo>
                    <a:cubicBezTo>
                      <a:pt x="300567" y="960967"/>
                      <a:pt x="423333" y="1147233"/>
                      <a:pt x="584200" y="1346200"/>
                    </a:cubicBezTo>
                    <a:cubicBezTo>
                      <a:pt x="745067" y="1545167"/>
                      <a:pt x="889000" y="1744133"/>
                      <a:pt x="1168400" y="1930400"/>
                    </a:cubicBezTo>
                    <a:cubicBezTo>
                      <a:pt x="1447800" y="2116667"/>
                      <a:pt x="1934633" y="2336800"/>
                      <a:pt x="2260600" y="2463800"/>
                    </a:cubicBezTo>
                    <a:cubicBezTo>
                      <a:pt x="2586567" y="2590800"/>
                      <a:pt x="2984500" y="2658533"/>
                      <a:pt x="3124200" y="2692400"/>
                    </a:cubicBezTo>
                    <a:cubicBezTo>
                      <a:pt x="3263900" y="2726267"/>
                      <a:pt x="3181350" y="2696633"/>
                      <a:pt x="3098800" y="2667000"/>
                    </a:cubicBezTo>
                  </a:path>
                </a:pathLst>
              </a:custGeom>
              <a:noFill/>
              <a:ln w="444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59DE4FCD-42A8-EC4B-9D1D-BFD467A572AE}"/>
                </a:ext>
              </a:extLst>
            </p:cNvPr>
            <p:cNvSpPr/>
            <p:nvPr/>
          </p:nvSpPr>
          <p:spPr>
            <a:xfrm>
              <a:off x="7751758" y="4017292"/>
              <a:ext cx="164218" cy="22731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88" name="Прямая со стрелкой 87">
              <a:extLst>
                <a:ext uri="{FF2B5EF4-FFF2-40B4-BE49-F238E27FC236}">
                  <a16:creationId xmlns:a16="http://schemas.microsoft.com/office/drawing/2014/main" id="{8AED3CE8-9B94-2646-92F7-458F100088FD}"/>
                </a:ext>
              </a:extLst>
            </p:cNvPr>
            <p:cNvCxnSpPr>
              <a:cxnSpLocks/>
              <a:endCxn id="94" idx="3"/>
            </p:cNvCxnSpPr>
            <p:nvPr/>
          </p:nvCxnSpPr>
          <p:spPr>
            <a:xfrm flipV="1">
              <a:off x="7969274" y="3947758"/>
              <a:ext cx="509333" cy="1466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Двойная стрелка влево/вправо 103">
            <a:extLst>
              <a:ext uri="{FF2B5EF4-FFF2-40B4-BE49-F238E27FC236}">
                <a16:creationId xmlns:a16="http://schemas.microsoft.com/office/drawing/2014/main" id="{29433686-3771-2741-917E-7E6D1B90CFF8}"/>
              </a:ext>
            </a:extLst>
          </p:cNvPr>
          <p:cNvSpPr/>
          <p:nvPr/>
        </p:nvSpPr>
        <p:spPr>
          <a:xfrm>
            <a:off x="9482023" y="5804885"/>
            <a:ext cx="501040" cy="34533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679E30-2AF3-4642-B27A-28519BCB9625}"/>
              </a:ext>
            </a:extLst>
          </p:cNvPr>
          <p:cNvSpPr txBox="1"/>
          <p:nvPr/>
        </p:nvSpPr>
        <p:spPr>
          <a:xfrm>
            <a:off x="4934796" y="5451374"/>
            <a:ext cx="2414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Распознавание</a:t>
            </a:r>
          </a:p>
          <a:p>
            <a:pPr algn="ctr"/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нештатных ситуаций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CBAC2E-66FD-C441-BBB4-6A0CB8A18554}"/>
              </a:ext>
            </a:extLst>
          </p:cNvPr>
          <p:cNvSpPr txBox="1"/>
          <p:nvPr/>
        </p:nvSpPr>
        <p:spPr>
          <a:xfrm>
            <a:off x="159989" y="5589743"/>
            <a:ext cx="1520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Только 7 </a:t>
            </a:r>
            <a:r>
              <a:rPr lang="en-US" b="1" dirty="0">
                <a:solidFill>
                  <a:srgbClr val="C00000"/>
                </a:solidFill>
              </a:rPr>
              <a:t>%</a:t>
            </a:r>
          </a:p>
          <a:p>
            <a:r>
              <a:rPr lang="ru-RU" b="1" dirty="0">
                <a:solidFill>
                  <a:srgbClr val="C00000"/>
                </a:solidFill>
              </a:rPr>
              <a:t>На Парето-фронте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18F20E-A245-CC7A-58AC-4FA3F894C3E8}"/>
              </a:ext>
            </a:extLst>
          </p:cNvPr>
          <p:cNvSpPr txBox="1"/>
          <p:nvPr/>
        </p:nvSpPr>
        <p:spPr>
          <a:xfrm>
            <a:off x="265856" y="196366"/>
            <a:ext cx="5351573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56446"/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sz="2000" b="1" i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Лаборатория </a:t>
            </a:r>
            <a:r>
              <a:rPr lang="ru-RU" sz="20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«Интеллектуальные системы управления».</a:t>
            </a:r>
            <a:endParaRPr lang="ru-RU" sz="2000" b="1" i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26C6C5-FA74-C679-D6E0-C32B868A3DB6}"/>
              </a:ext>
            </a:extLst>
          </p:cNvPr>
          <p:cNvSpPr txBox="1"/>
          <p:nvPr/>
        </p:nvSpPr>
        <p:spPr>
          <a:xfrm>
            <a:off x="1390186" y="1072746"/>
            <a:ext cx="9144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Выполненные проекты:</a:t>
            </a:r>
            <a:endParaRPr lang="ru-RU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84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3D42E7-368C-1F42-A432-354794D753C0}"/>
              </a:ext>
            </a:extLst>
          </p:cNvPr>
          <p:cNvSpPr txBox="1"/>
          <p:nvPr/>
        </p:nvSpPr>
        <p:spPr>
          <a:xfrm>
            <a:off x="351439" y="1222409"/>
            <a:ext cx="8128922" cy="896393"/>
          </a:xfrm>
          <a:prstGeom prst="rect">
            <a:avLst/>
          </a:prstGeom>
          <a:noFill/>
        </p:spPr>
        <p:txBody>
          <a:bodyPr wrap="square" lIns="34283" tIns="17142" rIns="34283" bIns="17142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tx2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Альфа-платформа – </a:t>
            </a:r>
          </a:p>
          <a:p>
            <a:pPr algn="ctr"/>
            <a:r>
              <a:rPr lang="ru-RU" sz="2800" b="1" dirty="0">
                <a:solidFill>
                  <a:schemeClr val="tx2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единое интегрированное решение для АСУ ТП</a:t>
            </a:r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3B53B09B-5AA7-8749-A4F1-142423C63198}"/>
              </a:ext>
            </a:extLst>
          </p:cNvPr>
          <p:cNvGrpSpPr/>
          <p:nvPr/>
        </p:nvGrpSpPr>
        <p:grpSpPr>
          <a:xfrm>
            <a:off x="285691" y="2298770"/>
            <a:ext cx="8921991" cy="4049167"/>
            <a:chOff x="726564" y="2119151"/>
            <a:chExt cx="8921991" cy="4049167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A25B2EA-8A15-E345-852F-6108F9847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7054" y="2997457"/>
              <a:ext cx="1772635" cy="900000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EE2A1372-B332-D64C-A562-A34110E5C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845" y="3620972"/>
              <a:ext cx="1580710" cy="900000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2B30EA19-3D42-294C-A764-89EC26DC7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9036" y="2385230"/>
              <a:ext cx="1772634" cy="900000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15393A10-1938-3D4B-AD80-DD02F23E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7054" y="4297905"/>
              <a:ext cx="1664468" cy="900000"/>
            </a:xfrm>
            <a:prstGeom prst="rect">
              <a:avLst/>
            </a:prstGeom>
          </p:spPr>
        </p:pic>
        <p:pic>
          <p:nvPicPr>
            <p:cNvPr id="10" name="Рисунок 9" descr="Изображение выглядит как текст&#10;&#10;Автоматически созданное описание">
              <a:extLst>
                <a:ext uri="{FF2B5EF4-FFF2-40B4-BE49-F238E27FC236}">
                  <a16:creationId xmlns:a16="http://schemas.microsoft.com/office/drawing/2014/main" id="{3194FAAB-0842-404B-85B6-47FA36977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1832" y="4947348"/>
              <a:ext cx="1426013" cy="900000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DCF80612-0496-7649-8448-FF63D623A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0696" y="4846908"/>
              <a:ext cx="1464018" cy="900000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EE32FA66-1CC3-2D48-99F5-DFCE1F18A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2636" y="4846908"/>
              <a:ext cx="1661654" cy="900000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7822A1A-A80F-9C40-AF6C-24FF38D5A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44" y="3478565"/>
              <a:ext cx="1661654" cy="900000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4DF0A9EE-97B9-D148-BA5A-C66A6E788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794" y="4497348"/>
              <a:ext cx="1466496" cy="900000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ABA6964A-1187-6B4B-949B-70ABF097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4302" y="2656359"/>
              <a:ext cx="1664466" cy="900000"/>
            </a:xfrm>
            <a:prstGeom prst="rect">
              <a:avLst/>
            </a:prstGeom>
          </p:spPr>
        </p:pic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9C10392E-3E55-5345-B662-ABF666FB0C7C}"/>
                </a:ext>
              </a:extLst>
            </p:cNvPr>
            <p:cNvGrpSpPr/>
            <p:nvPr/>
          </p:nvGrpSpPr>
          <p:grpSpPr>
            <a:xfrm>
              <a:off x="4163148" y="2264332"/>
              <a:ext cx="1758203" cy="733798"/>
              <a:chOff x="3518947" y="1414250"/>
              <a:chExt cx="1758203" cy="733798"/>
            </a:xfrm>
          </p:grpSpPr>
          <p:sp>
            <p:nvSpPr>
              <p:cNvPr id="17" name="Прямоугольник: скругленные углы 15">
                <a:extLst>
                  <a:ext uri="{FF2B5EF4-FFF2-40B4-BE49-F238E27FC236}">
                    <a16:creationId xmlns:a16="http://schemas.microsoft.com/office/drawing/2014/main" id="{8F5D05D4-351D-5747-9FD3-C25243731895}"/>
                  </a:ext>
                </a:extLst>
              </p:cNvPr>
              <p:cNvSpPr/>
              <p:nvPr/>
            </p:nvSpPr>
            <p:spPr>
              <a:xfrm>
                <a:off x="3518947" y="1414250"/>
                <a:ext cx="1758203" cy="440547"/>
              </a:xfrm>
              <a:prstGeom prst="roundRect">
                <a:avLst/>
              </a:prstGeom>
              <a:solidFill>
                <a:srgbClr val="82C444"/>
              </a:solidFill>
              <a:ln w="3175" cap="flat">
                <a:noFill/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spcFirstLastPara="1" lIns="14288" tIns="14288" rIns="14288" bIns="14288" spcCol="38100" anchor="ctr">
                <a:spAutoFit/>
              </a:bodyPr>
              <a:lstStyle/>
              <a:p>
                <a:pPr algn="ctr">
                  <a:defRPr/>
                </a:pPr>
                <a:r>
                  <a:rPr lang="ru-RU" sz="1200" kern="0" dirty="0">
                    <a:solidFill>
                      <a:schemeClr val="bg1"/>
                    </a:solidFill>
                    <a:ea typeface="Helvetica Light"/>
                    <a:cs typeface="Helvetica Light"/>
                    <a:sym typeface="Helvetica Light"/>
                  </a:rPr>
                  <a:t>Информационная система предприятия</a:t>
                </a:r>
              </a:p>
            </p:txBody>
          </p:sp>
          <p:sp>
            <p:nvSpPr>
              <p:cNvPr id="18" name="Стрелка: вправо 16">
                <a:extLst>
                  <a:ext uri="{FF2B5EF4-FFF2-40B4-BE49-F238E27FC236}">
                    <a16:creationId xmlns:a16="http://schemas.microsoft.com/office/drawing/2014/main" id="{4A61F85B-B81A-1C44-A55E-242D8E5E8F8C}"/>
                  </a:ext>
                </a:extLst>
              </p:cNvPr>
              <p:cNvSpPr/>
              <p:nvPr/>
            </p:nvSpPr>
            <p:spPr>
              <a:xfrm rot="16200000">
                <a:off x="4297171" y="1831423"/>
                <a:ext cx="232027" cy="401224"/>
              </a:xfrm>
              <a:prstGeom prst="rightArrow">
                <a:avLst/>
              </a:prstGeom>
              <a:solidFill>
                <a:srgbClr val="82C444"/>
              </a:solidFill>
              <a:ln w="3175" cap="flat">
                <a:noFill/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spcFirstLastPara="1" lIns="14288" tIns="14288" rIns="14288" bIns="14288" spcCol="38100" anchor="ctr">
                <a:spAutoFit/>
              </a:bodyPr>
              <a:lstStyle/>
              <a:p>
                <a:pPr algn="ctr">
                  <a:defRPr/>
                </a:pPr>
                <a:endParaRPr lang="ru-RU" sz="1125" kern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id="{23083AF0-67C9-5247-B919-7D847D55FDA2}"/>
                </a:ext>
              </a:extLst>
            </p:cNvPr>
            <p:cNvGrpSpPr/>
            <p:nvPr/>
          </p:nvGrpSpPr>
          <p:grpSpPr>
            <a:xfrm>
              <a:off x="3556577" y="3097983"/>
              <a:ext cx="3001616" cy="1661163"/>
              <a:chOff x="2905920" y="2034537"/>
              <a:chExt cx="3001616" cy="1661163"/>
            </a:xfrm>
          </p:grpSpPr>
          <p:pic>
            <p:nvPicPr>
              <p:cNvPr id="20" name="Picture 14" descr="Запись и хранение данных">
                <a:extLst>
                  <a:ext uri="{FF2B5EF4-FFF2-40B4-BE49-F238E27FC236}">
                    <a16:creationId xmlns:a16="http://schemas.microsoft.com/office/drawing/2014/main" id="{BF4A8453-7A40-CA4B-8EA7-D813D64874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3066907" y="2149353"/>
                <a:ext cx="2651315" cy="14217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Прямоугольник: скругленные углы 21">
                <a:extLst>
                  <a:ext uri="{FF2B5EF4-FFF2-40B4-BE49-F238E27FC236}">
                    <a16:creationId xmlns:a16="http://schemas.microsoft.com/office/drawing/2014/main" id="{5F23386E-7D6A-3140-A9C5-1501151B7A18}"/>
                  </a:ext>
                </a:extLst>
              </p:cNvPr>
              <p:cNvSpPr/>
              <p:nvPr/>
            </p:nvSpPr>
            <p:spPr>
              <a:xfrm>
                <a:off x="2905920" y="2034537"/>
                <a:ext cx="3001616" cy="1661163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B7D820C1-36DB-8242-B3B6-DD58DC647990}"/>
                </a:ext>
              </a:extLst>
            </p:cNvPr>
            <p:cNvCxnSpPr/>
            <p:nvPr/>
          </p:nvCxnSpPr>
          <p:spPr>
            <a:xfrm flipV="1">
              <a:off x="2692198" y="4574468"/>
              <a:ext cx="864379" cy="27244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CC5AC0E4-C574-A44C-903B-D2F8701B95BC}"/>
                </a:ext>
              </a:extLst>
            </p:cNvPr>
            <p:cNvCxnSpPr>
              <a:endCxn id="21" idx="1"/>
            </p:cNvCxnSpPr>
            <p:nvPr/>
          </p:nvCxnSpPr>
          <p:spPr>
            <a:xfrm>
              <a:off x="2536758" y="3923658"/>
              <a:ext cx="1019819" cy="490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33A6081B-178C-954C-B091-905922723597}"/>
                </a:ext>
              </a:extLst>
            </p:cNvPr>
            <p:cNvCxnSpPr>
              <a:cxnSpLocks/>
            </p:cNvCxnSpPr>
            <p:nvPr/>
          </p:nvCxnSpPr>
          <p:spPr>
            <a:xfrm>
              <a:off x="3124387" y="3097983"/>
              <a:ext cx="432190" cy="18724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C6183B5D-5F0B-3B4B-BAFA-EFD42B3431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8879" y="2941981"/>
              <a:ext cx="309471" cy="16437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4D4823EB-B3FE-9F4B-860A-1E1FD1CA21FA}"/>
                </a:ext>
              </a:extLst>
            </p:cNvPr>
            <p:cNvCxnSpPr/>
            <p:nvPr/>
          </p:nvCxnSpPr>
          <p:spPr>
            <a:xfrm flipH="1">
              <a:off x="6558193" y="3596568"/>
              <a:ext cx="1027357" cy="1587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CB68C344-7B61-5A44-A85A-35406E3E116D}"/>
                </a:ext>
              </a:extLst>
            </p:cNvPr>
            <p:cNvCxnSpPr/>
            <p:nvPr/>
          </p:nvCxnSpPr>
          <p:spPr>
            <a:xfrm flipH="1">
              <a:off x="6558193" y="4070972"/>
              <a:ext cx="1630607" cy="1644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27927A6F-F7F0-A94A-9CB1-3CC0B62DA14C}"/>
                </a:ext>
              </a:extLst>
            </p:cNvPr>
            <p:cNvCxnSpPr/>
            <p:nvPr/>
          </p:nvCxnSpPr>
          <p:spPr>
            <a:xfrm flipH="1" flipV="1">
              <a:off x="6558193" y="4378565"/>
              <a:ext cx="1027357" cy="29840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7707D4C4-3BFA-B04A-88B6-A48605F194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89036" y="4692898"/>
              <a:ext cx="400985" cy="41045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E96B982E-B776-8F43-BE61-A5D3B96E43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3151" y="4759146"/>
              <a:ext cx="114103" cy="18820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15852201-6B7F-D646-A445-8C407C828128}"/>
                </a:ext>
              </a:extLst>
            </p:cNvPr>
            <p:cNvCxnSpPr/>
            <p:nvPr/>
          </p:nvCxnSpPr>
          <p:spPr>
            <a:xfrm>
              <a:off x="5441257" y="4759146"/>
              <a:ext cx="14102" cy="18820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BD099F93-AFC2-F44D-93CC-ACEFDC730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26564" y="2119151"/>
              <a:ext cx="1895475" cy="476250"/>
            </a:xfrm>
            <a:prstGeom prst="rect">
              <a:avLst/>
            </a:prstGeom>
          </p:spPr>
        </p:pic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2B062F09-3F44-5643-A691-A1405E98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323011" y="2119342"/>
              <a:ext cx="2257425" cy="476250"/>
            </a:xfrm>
            <a:prstGeom prst="rect">
              <a:avLst/>
            </a:prstGeom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DE5FDDD8-4820-6848-8AE0-8FEB32112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780448" y="5692068"/>
              <a:ext cx="2152650" cy="476250"/>
            </a:xfrm>
            <a:prstGeom prst="rect">
              <a:avLst/>
            </a:prstGeom>
          </p:spPr>
        </p:pic>
      </p:grpSp>
      <p:sp>
        <p:nvSpPr>
          <p:cNvPr id="42" name="TextBox 21">
            <a:extLst>
              <a:ext uri="{FF2B5EF4-FFF2-40B4-BE49-F238E27FC236}">
                <a16:creationId xmlns:a16="http://schemas.microsoft.com/office/drawing/2014/main" id="{FDA42CFF-010B-6549-ADCC-05E9B4019EE8}"/>
              </a:ext>
            </a:extLst>
          </p:cNvPr>
          <p:cNvSpPr/>
          <p:nvPr/>
        </p:nvSpPr>
        <p:spPr>
          <a:xfrm>
            <a:off x="9387745" y="1735062"/>
            <a:ext cx="2524235" cy="1584322"/>
          </a:xfrm>
          <a:prstGeom prst="rect">
            <a:avLst/>
          </a:prstGeom>
          <a:solidFill>
            <a:schemeClr val="bg2">
              <a:lumMod val="9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000" tIns="22500" rIns="45000" bIns="225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000" b="1" spc="-1" dirty="0">
                <a:solidFill>
                  <a:srgbClr val="005497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Совместный учебный центр Компании «</a:t>
            </a:r>
            <a:r>
              <a:rPr lang="ru-RU" sz="2000" b="1" spc="-1" dirty="0" err="1">
                <a:solidFill>
                  <a:srgbClr val="005497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Атомик</a:t>
            </a:r>
            <a:r>
              <a:rPr lang="ru-RU" sz="2000" b="1" spc="-1" dirty="0">
                <a:solidFill>
                  <a:srgbClr val="005497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Софт» и </a:t>
            </a:r>
            <a:r>
              <a:rPr lang="ru-RU" sz="2000" b="1" spc="-1" dirty="0" err="1">
                <a:solidFill>
                  <a:srgbClr val="005497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СПбПУ</a:t>
            </a:r>
            <a:r>
              <a:rPr lang="ru-RU" sz="2000" b="1" spc="-1" dirty="0">
                <a:solidFill>
                  <a:srgbClr val="005497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(НТК ММИСУ )</a:t>
            </a:r>
            <a:endParaRPr lang="en-US" sz="2000" b="1" spc="-1" dirty="0">
              <a:solidFill>
                <a:srgbClr val="005497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</a:endParaRPr>
          </a:p>
        </p:txBody>
      </p:sp>
      <p:sp>
        <p:nvSpPr>
          <p:cNvPr id="43" name="Стрелка вниз 42">
            <a:extLst>
              <a:ext uri="{FF2B5EF4-FFF2-40B4-BE49-F238E27FC236}">
                <a16:creationId xmlns:a16="http://schemas.microsoft.com/office/drawing/2014/main" id="{2B1536A8-3AAD-D24E-8414-2A1BAAA358FF}"/>
              </a:ext>
            </a:extLst>
          </p:cNvPr>
          <p:cNvSpPr/>
          <p:nvPr/>
        </p:nvSpPr>
        <p:spPr>
          <a:xfrm>
            <a:off x="10049501" y="3451399"/>
            <a:ext cx="1200721" cy="332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EC1283-A969-1440-9EA1-1EFB7B7AA0A8}"/>
              </a:ext>
            </a:extLst>
          </p:cNvPr>
          <p:cNvSpPr txBox="1"/>
          <p:nvPr/>
        </p:nvSpPr>
        <p:spPr>
          <a:xfrm>
            <a:off x="9448481" y="3955025"/>
            <a:ext cx="2664480" cy="2031325"/>
          </a:xfrm>
          <a:prstGeom prst="rect">
            <a:avLst/>
          </a:prstGeom>
          <a:solidFill>
            <a:schemeClr val="accent6">
              <a:lumMod val="40000"/>
              <a:lumOff val="60000"/>
              <a:alpha val="46000"/>
            </a:schemeClr>
          </a:solidFill>
          <a:effectLst>
            <a:softEdge rad="88900"/>
          </a:effectLst>
        </p:spPr>
        <p:txBody>
          <a:bodyPr wrap="square" rtlCol="0">
            <a:spAutoFit/>
          </a:bodyPr>
          <a:lstStyle/>
          <a:p>
            <a:r>
              <a:rPr lang="ru-RU" dirty="0"/>
              <a:t>Реализация принципов и моделей интеллектуального управления структурно-сложными производственными процессами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A468-0A94-79C7-32F9-1D2BE7655AC7}"/>
              </a:ext>
            </a:extLst>
          </p:cNvPr>
          <p:cNvSpPr txBox="1"/>
          <p:nvPr/>
        </p:nvSpPr>
        <p:spPr>
          <a:xfrm>
            <a:off x="265856" y="196366"/>
            <a:ext cx="5351573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56446"/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sz="2000" b="1" i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Лаборатория </a:t>
            </a:r>
            <a:r>
              <a:rPr lang="ru-RU" sz="20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«Интеллектуальные системы управления».</a:t>
            </a:r>
            <a:endParaRPr lang="ru-RU" sz="2000" b="1" i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474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73D7D20-F28F-D247-A176-88113C3B671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645492" y="3140828"/>
            <a:ext cx="4571460" cy="2562480"/>
          </a:xfrm>
          <a:prstGeom prst="rect">
            <a:avLst/>
          </a:prstGeom>
          <a:ln w="0">
            <a:noFill/>
          </a:ln>
        </p:spPr>
      </p:pic>
      <p:pic>
        <p:nvPicPr>
          <p:cNvPr id="23" name="Рисунок 6">
            <a:extLst>
              <a:ext uri="{FF2B5EF4-FFF2-40B4-BE49-F238E27FC236}">
                <a16:creationId xmlns:a16="http://schemas.microsoft.com/office/drawing/2014/main" id="{E7A3DA99-9FA6-F348-9F78-A42834AB1E7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607521" y="2995909"/>
            <a:ext cx="1515780" cy="1796580"/>
          </a:xfrm>
          <a:prstGeom prst="rect">
            <a:avLst/>
          </a:prstGeom>
          <a:ln w="0">
            <a:noFill/>
          </a:ln>
        </p:spPr>
      </p:pic>
      <p:sp>
        <p:nvSpPr>
          <p:cNvPr id="37898" name="Rectangle 16"/>
          <p:cNvSpPr>
            <a:spLocks noChangeArrowheads="1"/>
          </p:cNvSpPr>
          <p:nvPr/>
        </p:nvSpPr>
        <p:spPr bwMode="auto">
          <a:xfrm>
            <a:off x="5737225" y="1"/>
            <a:ext cx="935038" cy="836613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37899" name="Rectangle 17"/>
          <p:cNvSpPr>
            <a:spLocks noChangeArrowheads="1"/>
          </p:cNvSpPr>
          <p:nvPr/>
        </p:nvSpPr>
        <p:spPr bwMode="auto">
          <a:xfrm>
            <a:off x="9840914" y="1"/>
            <a:ext cx="827087" cy="836613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pic>
        <p:nvPicPr>
          <p:cNvPr id="2049" name="Picture 1" descr="page15image5290416">
            <a:extLst>
              <a:ext uri="{FF2B5EF4-FFF2-40B4-BE49-F238E27FC236}">
                <a16:creationId xmlns:a16="http://schemas.microsoft.com/office/drawing/2014/main" id="{088494BD-EDFE-A849-8F2A-8C821E0CC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533" y="5293390"/>
            <a:ext cx="2254457" cy="158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6">
            <a:extLst>
              <a:ext uri="{FF2B5EF4-FFF2-40B4-BE49-F238E27FC236}">
                <a16:creationId xmlns:a16="http://schemas.microsoft.com/office/drawing/2014/main" id="{E3B70D86-1E65-AB4C-B608-FB8ABF33F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7225" y="1"/>
            <a:ext cx="935038" cy="836613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42543E4B-0DC4-3442-95B5-D57753581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0914" y="1"/>
            <a:ext cx="827087" cy="836613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14889C-B29E-A54F-804F-45D35BAF6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327" y="1"/>
            <a:ext cx="1767993" cy="1575927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B38D5D6-0F4A-214C-8D13-AB9302B8F2EB}"/>
              </a:ext>
            </a:extLst>
          </p:cNvPr>
          <p:cNvGrpSpPr/>
          <p:nvPr/>
        </p:nvGrpSpPr>
        <p:grpSpPr>
          <a:xfrm>
            <a:off x="9122411" y="179198"/>
            <a:ext cx="3091180" cy="1034958"/>
            <a:chOff x="17308944" y="398532"/>
            <a:chExt cx="6906411" cy="2579097"/>
          </a:xfrm>
        </p:grpSpPr>
        <p:pic>
          <p:nvPicPr>
            <p:cNvPr id="10" name="Picture 1" descr="page1image22880704">
              <a:extLst>
                <a:ext uri="{FF2B5EF4-FFF2-40B4-BE49-F238E27FC236}">
                  <a16:creationId xmlns:a16="http://schemas.microsoft.com/office/drawing/2014/main" id="{BB6305AE-0821-F942-B9BD-2714E3AA8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08944" y="398532"/>
              <a:ext cx="1807071" cy="1807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8827BE-CE8E-8F4B-B15D-B3464CC538A8}"/>
                </a:ext>
              </a:extLst>
            </p:cNvPr>
            <p:cNvSpPr txBox="1"/>
            <p:nvPr/>
          </p:nvSpPr>
          <p:spPr>
            <a:xfrm>
              <a:off x="19119272" y="676707"/>
              <a:ext cx="5096083" cy="2300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School of Cyber-Physical and Control Systems</a:t>
              </a:r>
              <a:endParaRPr lang="ru-RU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B177DA8-5A74-6B41-8F54-277AB61D1597}"/>
              </a:ext>
            </a:extLst>
          </p:cNvPr>
          <p:cNvSpPr/>
          <p:nvPr/>
        </p:nvSpPr>
        <p:spPr>
          <a:xfrm>
            <a:off x="146187" y="802922"/>
            <a:ext cx="5719550" cy="1329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ru-RU" sz="3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Международные образовательные программы и программы повышение квалификации </a:t>
            </a:r>
          </a:p>
        </p:txBody>
      </p:sp>
      <p:pic>
        <p:nvPicPr>
          <p:cNvPr id="13" name="Рисунок 12" descr="IMG_9177">
            <a:extLst>
              <a:ext uri="{FF2B5EF4-FFF2-40B4-BE49-F238E27FC236}">
                <a16:creationId xmlns:a16="http://schemas.microsoft.com/office/drawing/2014/main" id="{34C4937A-3BF4-4848-9870-46F03D846921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760" y="5376665"/>
            <a:ext cx="2188211" cy="129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4667461-D354-264C-96AC-C0B16BC5EA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3730" y="4666293"/>
            <a:ext cx="1844040" cy="12293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87ABC6-438A-F948-8CE5-050DE16536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" y="5277292"/>
            <a:ext cx="1798320" cy="119888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9ED5B0E-DBAB-4F41-A421-4347B1C36088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1499470" y="3489513"/>
            <a:ext cx="1538640" cy="1207260"/>
          </a:xfrm>
          <a:prstGeom prst="rect">
            <a:avLst/>
          </a:prstGeom>
          <a:ln w="0"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D2C8F95-7F68-8C44-8FC8-0D6DDEDBFEC7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303501" y="3237495"/>
            <a:ext cx="1470960" cy="1290240"/>
          </a:xfrm>
          <a:prstGeom prst="rect">
            <a:avLst/>
          </a:prstGeom>
          <a:ln w="0">
            <a:noFill/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56DA22E-62B6-7542-8563-34D4E4C51E1C}"/>
              </a:ext>
            </a:extLst>
          </p:cNvPr>
          <p:cNvPicPr/>
          <p:nvPr/>
        </p:nvPicPr>
        <p:blipFill>
          <a:blip r:embed="rId12"/>
          <a:stretch/>
        </p:blipFill>
        <p:spPr>
          <a:xfrm>
            <a:off x="2825750" y="3772088"/>
            <a:ext cx="1685291" cy="808551"/>
          </a:xfrm>
          <a:prstGeom prst="rect">
            <a:avLst/>
          </a:prstGeom>
          <a:ln w="0">
            <a:noFill/>
          </a:ln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1978F12D-167B-4049-BCC0-E0C684FA9F4A}"/>
              </a:ext>
            </a:extLst>
          </p:cNvPr>
          <p:cNvSpPr/>
          <p:nvPr/>
        </p:nvSpPr>
        <p:spPr>
          <a:xfrm>
            <a:off x="7055061" y="1936796"/>
            <a:ext cx="5136939" cy="968769"/>
          </a:xfrm>
          <a:prstGeom prst="rect">
            <a:avLst/>
          </a:prstGeom>
          <a:solidFill>
            <a:schemeClr val="bg2">
              <a:lumMod val="9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000" tIns="22500" rIns="45000" bIns="225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000" b="1" spc="-1" dirty="0">
                <a:solidFill>
                  <a:srgbClr val="005497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Совместный учебный центр Компании «</a:t>
            </a:r>
            <a:r>
              <a:rPr lang="ru-RU" sz="2000" b="1" spc="-1" dirty="0" err="1">
                <a:solidFill>
                  <a:srgbClr val="005497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Атомик</a:t>
            </a:r>
            <a:r>
              <a:rPr lang="ru-RU" sz="2000" b="1" spc="-1" dirty="0">
                <a:solidFill>
                  <a:srgbClr val="005497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Софт» в НТК ММИСУ НЦМУ</a:t>
            </a:r>
            <a:endParaRPr lang="en-US" sz="2000" b="1" spc="-1" dirty="0">
              <a:solidFill>
                <a:srgbClr val="005497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r>
              <a:rPr lang="ru-RU" sz="2000" b="1" spc="-1" dirty="0" err="1">
                <a:solidFill>
                  <a:srgbClr val="005497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СПбПУ</a:t>
            </a:r>
            <a:r>
              <a:rPr lang="ru-RU" sz="2000" b="1" spc="-1" dirty="0">
                <a:solidFill>
                  <a:srgbClr val="005497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 Петра Великого</a:t>
            </a:r>
            <a:endParaRPr lang="ru-RU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0A8CC6E2-7EEB-6B48-BD5A-E16640B80306}"/>
              </a:ext>
            </a:extLst>
          </p:cNvPr>
          <p:cNvSpPr/>
          <p:nvPr/>
        </p:nvSpPr>
        <p:spPr>
          <a:xfrm>
            <a:off x="1751755" y="1984130"/>
            <a:ext cx="3833280" cy="1522767"/>
          </a:xfrm>
          <a:prstGeom prst="rect">
            <a:avLst/>
          </a:prstGeom>
          <a:solidFill>
            <a:schemeClr val="bg2">
              <a:lumMod val="9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22500" rIns="45000" bIns="225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1600" b="1" spc="-1" dirty="0">
                <a:solidFill>
                  <a:srgbClr val="005497"/>
                </a:solidFill>
                <a:latin typeface="Arial"/>
                <a:ea typeface="Verdana"/>
              </a:rPr>
              <a:t>Международная магистерская программа двух дипломов</a:t>
            </a:r>
          </a:p>
          <a:p>
            <a:pPr>
              <a:lnSpc>
                <a:spcPct val="100000"/>
              </a:lnSpc>
              <a:buNone/>
            </a:pPr>
            <a:r>
              <a:rPr lang="ru-RU" sz="1600" b="1" spc="-1" dirty="0">
                <a:solidFill>
                  <a:srgbClr val="005497"/>
                </a:solidFill>
                <a:latin typeface="Arial"/>
                <a:ea typeface="Verdana"/>
              </a:rPr>
              <a:t>«Интеллектуальные системы»</a:t>
            </a:r>
          </a:p>
          <a:p>
            <a:pPr>
              <a:lnSpc>
                <a:spcPct val="100000"/>
              </a:lnSpc>
              <a:buNone/>
            </a:pPr>
            <a:r>
              <a:rPr lang="ru-RU" sz="1600" b="1" spc="-1" dirty="0">
                <a:solidFill>
                  <a:srgbClr val="005497"/>
                </a:solidFill>
                <a:latin typeface="Arial"/>
                <a:ea typeface="Verdana"/>
              </a:rPr>
              <a:t>в Санкт-Петербургском политехническом университете Петра Великого</a:t>
            </a:r>
            <a:endParaRPr lang="ru-RU" sz="1600" spc="-1" dirty="0">
              <a:latin typeface="Arial"/>
            </a:endParaRPr>
          </a:p>
        </p:txBody>
      </p:sp>
      <p:pic>
        <p:nvPicPr>
          <p:cNvPr id="22" name="Picture 1" descr="page15image5290416">
            <a:extLst>
              <a:ext uri="{FF2B5EF4-FFF2-40B4-BE49-F238E27FC236}">
                <a16:creationId xmlns:a16="http://schemas.microsoft.com/office/drawing/2014/main" id="{A5038A76-174B-3446-A33C-99B64CD73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685" y="5104480"/>
            <a:ext cx="2254457" cy="158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27A01480-5F7B-704E-B4BC-0C84F4C33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BBBC0-DC57-4A94-A41A-5A98F310C44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2A9932-A0A1-0C47-BBC2-495A84C7F4CA}"/>
              </a:ext>
            </a:extLst>
          </p:cNvPr>
          <p:cNvSpPr txBox="1"/>
          <p:nvPr/>
        </p:nvSpPr>
        <p:spPr>
          <a:xfrm>
            <a:off x="11486029" y="6356350"/>
            <a:ext cx="705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9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489DD930-C2FA-0643-A266-B118E6C0D78D}"/>
              </a:ext>
            </a:extLst>
          </p:cNvPr>
          <p:cNvSpPr/>
          <p:nvPr/>
        </p:nvSpPr>
        <p:spPr>
          <a:xfrm>
            <a:off x="5703708" y="1360155"/>
            <a:ext cx="6454775" cy="68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ru-RU" sz="3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Программы подготовки и переподготовки специалистов </a:t>
            </a:r>
          </a:p>
        </p:txBody>
      </p:sp>
    </p:spTree>
    <p:extLst>
      <p:ext uri="{BB962C8B-B14F-4D97-AF65-F5344CB8AC3E}">
        <p14:creationId xmlns:p14="http://schemas.microsoft.com/office/powerpoint/2010/main" val="365803269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435F52-1FAB-C14A-BC27-AAFB1465A109}"/>
              </a:ext>
            </a:extLst>
          </p:cNvPr>
          <p:cNvSpPr txBox="1"/>
          <p:nvPr/>
        </p:nvSpPr>
        <p:spPr>
          <a:xfrm>
            <a:off x="3719593" y="3797085"/>
            <a:ext cx="54244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</a:t>
            </a:r>
          </a:p>
          <a:p>
            <a:pPr algn="ctr"/>
            <a:r>
              <a:rPr lang="ru-RU" sz="4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577466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4795</TotalTime>
  <Words>590</Words>
  <Application>Microsoft Macintosh PowerPoint</Application>
  <PresentationFormat>Широкоэкранный</PresentationFormat>
  <Paragraphs>81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Helvetica Light</vt:lpstr>
      <vt:lpstr>PT Sans</vt:lpstr>
      <vt:lpstr>Symbol</vt:lpstr>
      <vt:lpstr>Tahoma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Вячеслав Шкодырев</cp:lastModifiedBy>
  <cp:revision>78</cp:revision>
  <cp:lastPrinted>2024-10-15T08:21:24Z</cp:lastPrinted>
  <dcterms:created xsi:type="dcterms:W3CDTF">2023-01-14T04:39:55Z</dcterms:created>
  <dcterms:modified xsi:type="dcterms:W3CDTF">2024-10-30T08:32:10Z</dcterms:modified>
</cp:coreProperties>
</file>